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8" r:id="rId3"/>
    <p:sldId id="318" r:id="rId4"/>
    <p:sldId id="316" r:id="rId5"/>
    <p:sldId id="321" r:id="rId6"/>
    <p:sldId id="322" r:id="rId7"/>
    <p:sldId id="323" r:id="rId8"/>
    <p:sldId id="333" r:id="rId9"/>
    <p:sldId id="319" r:id="rId10"/>
    <p:sldId id="320" r:id="rId11"/>
    <p:sldId id="324" r:id="rId12"/>
    <p:sldId id="317" r:id="rId13"/>
    <p:sldId id="325" r:id="rId14"/>
    <p:sldId id="326" r:id="rId15"/>
    <p:sldId id="331" r:id="rId16"/>
    <p:sldId id="332" r:id="rId17"/>
    <p:sldId id="329" r:id="rId18"/>
    <p:sldId id="327" r:id="rId19"/>
    <p:sldId id="315" r:id="rId20"/>
    <p:sldId id="330" r:id="rId2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olo" initials="M" lastIdx="3" clrIdx="0">
    <p:extLst>
      <p:ext uri="{19B8F6BF-5375-455C-9EA6-DF929625EA0E}">
        <p15:presenceInfo xmlns:p15="http://schemas.microsoft.com/office/powerpoint/2012/main" userId="Manol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CCFF99"/>
    <a:srgbClr val="CCECFF"/>
    <a:srgbClr val="CCFFCC"/>
    <a:srgbClr val="800080"/>
    <a:srgbClr val="660066"/>
    <a:srgbClr val="CC00CC"/>
    <a:srgbClr val="00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9" autoAdjust="0"/>
    <p:restoredTop sz="94679" autoAdjust="0"/>
  </p:normalViewPr>
  <p:slideViewPr>
    <p:cSldViewPr>
      <p:cViewPr varScale="1">
        <p:scale>
          <a:sx n="57" d="100"/>
          <a:sy n="57" d="100"/>
        </p:scale>
        <p:origin x="78" y="31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4"/>
    </p:cViewPr>
  </p:sorterViewPr>
  <p:notesViewPr>
    <p:cSldViewPr>
      <p:cViewPr varScale="1">
        <p:scale>
          <a:sx n="39" d="100"/>
          <a:sy n="39" d="100"/>
        </p:scale>
        <p:origin x="-1482"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10-19T20:57:33.333" idx="3">
    <p:pos x="5479" y="663"/>
    <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5222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5222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r>
              <a:rPr lang="es-ES"/>
              <a:t>NOCIONES BÁSICAS EN PRL</a:t>
            </a:r>
          </a:p>
        </p:txBody>
      </p:sp>
      <p:sp>
        <p:nvSpPr>
          <p:cNvPr id="5222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EDD8C337-CF9C-439B-A13A-14BC442AF436}" type="slidenum">
              <a:rPr lang="es-ES"/>
              <a:pPr/>
              <a:t>‹Nº›</a:t>
            </a:fld>
            <a:endParaRPr lang="es-E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s-ES"/>
          </a:p>
        </p:txBody>
      </p:sp>
      <p:sp>
        <p:nvSpPr>
          <p:cNvPr id="614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s-ES"/>
          </a:p>
        </p:txBody>
      </p:sp>
      <p:sp>
        <p:nvSpPr>
          <p:cNvPr id="61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r>
              <a:rPr lang="es-ES"/>
              <a:t>NOCIONES BÁSICAS EN PRL</a:t>
            </a:r>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BF79DFE-F14F-455E-8CEA-BF3004753BED}" type="slidenum">
              <a:rPr lang="es-ES"/>
              <a:pPr/>
              <a:t>‹Nº›</a:t>
            </a:fld>
            <a:endParaRPr lang="es-ES"/>
          </a:p>
        </p:txBody>
      </p:sp>
    </p:spTree>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90ABF0-8C37-445A-9C7E-546B028636F2}" type="slidenum">
              <a:rPr lang="es-ES"/>
              <a:pPr/>
              <a:t>1</a:t>
            </a:fld>
            <a:endParaRPr lang="es-ES"/>
          </a:p>
        </p:txBody>
      </p:sp>
      <p:sp>
        <p:nvSpPr>
          <p:cNvPr id="51202" name="Rectangle 2"/>
          <p:cNvSpPr>
            <a:spLocks noGrp="1" noRot="1" noChangeAspect="1" noChangeArrowheads="1" noTextEdit="1"/>
          </p:cNvSpPr>
          <p:nvPr>
            <p:ph type="sldImg"/>
          </p:nvPr>
        </p:nvSpPr>
        <p:spPr>
          <a:ln/>
        </p:spPr>
      </p:sp>
      <p:sp>
        <p:nvSpPr>
          <p:cNvPr id="51203" name="Rectangle 3"/>
          <p:cNvSpPr>
            <a:spLocks noGrp="1" noChangeArrowheads="1"/>
          </p:cNvSpPr>
          <p:nvPr>
            <p:ph type="body" idx="1"/>
          </p:nvPr>
        </p:nvSpPr>
        <p:spPr/>
        <p:txBody>
          <a:bodyPr/>
          <a:lstStyle/>
          <a:p>
            <a:endParaRPr lang="es-ES"/>
          </a:p>
        </p:txBody>
      </p:sp>
      <p:sp>
        <p:nvSpPr>
          <p:cNvPr id="5" name="4 Marcador de pie de página"/>
          <p:cNvSpPr>
            <a:spLocks noGrp="1"/>
          </p:cNvSpPr>
          <p:nvPr>
            <p:ph type="ftr" sz="quarter" idx="10"/>
          </p:nvPr>
        </p:nvSpPr>
        <p:spPr/>
        <p:txBody>
          <a:bodyPr/>
          <a:lstStyle/>
          <a:p>
            <a:r>
              <a:rPr lang="es-ES"/>
              <a:t>NOCIONES BÁSICAS EN PRL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DDFDA33-CE23-4CD3-8FC6-CE7031523A82}"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49D6153-9ABB-4E48-A1AD-11E5EF909E86}"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F669418-32C2-4CAC-B8CF-F3A084AD2465}"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CD7D6E2-235F-4EDF-825D-02B04A47B600}"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804BC88-AD71-496F-9C4F-B1D700CDFB25}"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4C5C6DB-3C89-43A4-8C40-B4414B081DB4}"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05B17C5A-9E64-4024-96BB-E347E1CDE95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BDBAD4DE-01F5-4D23-A815-7B2E64378F0D}"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D26E9A24-3B1C-4421-A3E2-D2463EB7EA9D}"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02775E6-49E9-4376-9BC8-1EC5D456B2D4}"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FCD76D50-7D42-4483-A892-008B9AB11FF0}"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0">
          <a:gsLst>
            <a:gs pos="0">
              <a:srgbClr val="CCFF99"/>
            </a:gs>
            <a:gs pos="50000">
              <a:schemeClr val="bg1"/>
            </a:gs>
            <a:gs pos="100000">
              <a:srgbClr val="CCECFF"/>
            </a:gs>
          </a:gsLst>
          <a:lin ang="27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F259B2E6-C78E-497C-9526-7E6895141173}"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economistjurist.es/noticias-juridicas/un-sindicalista-es-condenado-tras-acusar-a-su-companera-de-ascender-por-promotion-canape/"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boe.es/buscar/act.php?id=BOE-A-2023-4513" TargetMode="External"/><Relationship Id="rId2" Type="http://schemas.openxmlformats.org/officeDocument/2006/relationships/hyperlink" Target="https://www.bing.com/search?pglt=41&amp;q=directiva+2019%2F1937&amp;cvid=01cf7340a3914723a68785a0c9a76d1e&amp;aqs=edge.0.0l9j69i11004.7464j0j1&amp;FORM=ANNAB1&amp;PC=U531" TargetMode="Externa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número de diapositiva"/>
          <p:cNvSpPr>
            <a:spLocks noGrp="1"/>
          </p:cNvSpPr>
          <p:nvPr>
            <p:ph type="sldNum" sz="quarter" idx="12"/>
          </p:nvPr>
        </p:nvSpPr>
        <p:spPr/>
        <p:txBody>
          <a:bodyPr/>
          <a:lstStyle/>
          <a:p>
            <a:fld id="{B2CECA4A-08F2-415A-B7EB-155EBD3E026F}" type="slidenum">
              <a:rPr lang="es-ES" smtClean="0"/>
              <a:pPr/>
              <a:t>1</a:t>
            </a:fld>
            <a:endParaRPr lang="es-ES"/>
          </a:p>
        </p:txBody>
      </p:sp>
      <p:sp>
        <p:nvSpPr>
          <p:cNvPr id="3" name="2 CuadroTexto"/>
          <p:cNvSpPr txBox="1"/>
          <p:nvPr/>
        </p:nvSpPr>
        <p:spPr>
          <a:xfrm>
            <a:off x="827584" y="1916832"/>
            <a:ext cx="7056784" cy="3378682"/>
          </a:xfrm>
          <a:prstGeom prst="rect">
            <a:avLst/>
          </a:prstGeom>
          <a:noFill/>
        </p:spPr>
        <p:txBody>
          <a:bodyPr wrap="square" rtlCol="0">
            <a:spAutoFit/>
          </a:bodyPr>
          <a:lstStyle/>
          <a:p>
            <a:pPr algn="ctr">
              <a:lnSpc>
                <a:spcPct val="150000"/>
              </a:lnSpc>
            </a:pPr>
            <a:r>
              <a:rPr lang="es-ES" sz="2800" b="1" dirty="0">
                <a:effectLst/>
                <a:latin typeface="Tahoma" panose="020B0604030504040204" pitchFamily="34" charset="0"/>
                <a:ea typeface="Tahoma" panose="020B0604030504040204" pitchFamily="34" charset="0"/>
                <a:cs typeface="Tahoma" panose="020B0604030504040204" pitchFamily="34" charset="0"/>
              </a:rPr>
              <a:t>CONVENIO 190 de la OIT</a:t>
            </a:r>
          </a:p>
          <a:p>
            <a:pPr algn="ctr">
              <a:lnSpc>
                <a:spcPct val="150000"/>
              </a:lnSpc>
            </a:pPr>
            <a:r>
              <a:rPr lang="es-ES" sz="2800" b="1" dirty="0">
                <a:latin typeface="Tahoma" panose="020B0604030504040204" pitchFamily="34" charset="0"/>
                <a:ea typeface="Tahoma" panose="020B0604030504040204" pitchFamily="34" charset="0"/>
                <a:cs typeface="Tahoma" panose="020B0604030504040204" pitchFamily="34" charset="0"/>
              </a:rPr>
              <a:t>sobre acoso y violencia en el trabajo</a:t>
            </a:r>
            <a:endParaRPr lang="es-ES" sz="2800" b="1" dirty="0">
              <a:effectLst/>
              <a:latin typeface="Tahoma" panose="020B0604030504040204" pitchFamily="34" charset="0"/>
              <a:ea typeface="Tahoma" panose="020B0604030504040204" pitchFamily="34" charset="0"/>
              <a:cs typeface="Tahoma" panose="020B0604030504040204" pitchFamily="34" charset="0"/>
            </a:endParaRPr>
          </a:p>
          <a:p>
            <a:pPr algn="ctr">
              <a:lnSpc>
                <a:spcPct val="150000"/>
              </a:lnSpc>
            </a:pPr>
            <a:r>
              <a:rPr lang="es-ES" sz="2800" b="1" dirty="0">
                <a:latin typeface="Tahoma" panose="020B0604030504040204" pitchFamily="34" charset="0"/>
                <a:ea typeface="Tahoma" panose="020B0604030504040204" pitchFamily="34" charset="0"/>
                <a:cs typeface="Tahoma" panose="020B0604030504040204" pitchFamily="34" charset="0"/>
              </a:rPr>
              <a:t>En vigor, 25 mayo 2023</a:t>
            </a:r>
            <a:endParaRPr lang="es-ES" sz="2800" b="1" dirty="0">
              <a:effectLst/>
              <a:latin typeface="Tahoma" panose="020B0604030504040204" pitchFamily="34" charset="0"/>
              <a:ea typeface="Tahoma" panose="020B0604030504040204" pitchFamily="34" charset="0"/>
              <a:cs typeface="Tahoma" panose="020B0604030504040204" pitchFamily="34" charset="0"/>
            </a:endParaRPr>
          </a:p>
          <a:p>
            <a:pPr algn="ctr">
              <a:lnSpc>
                <a:spcPct val="150000"/>
              </a:lnSpc>
            </a:pPr>
            <a:r>
              <a:rPr lang="es-ES" sz="1200" b="1" dirty="0">
                <a:solidFill>
                  <a:srgbClr val="008000"/>
                </a:solidFill>
                <a:latin typeface="Tahoma" panose="020B0604030504040204" pitchFamily="34" charset="0"/>
                <a:ea typeface="Tahoma" panose="020B0604030504040204" pitchFamily="34" charset="0"/>
                <a:cs typeface="Tahoma" panose="020B0604030504040204" pitchFamily="34" charset="0"/>
              </a:rPr>
              <a:t>Adoptado por la Conferencia General de la OIT el 21 de junio de 2019</a:t>
            </a:r>
          </a:p>
          <a:p>
            <a:pPr>
              <a:lnSpc>
                <a:spcPct val="150000"/>
              </a:lnSpc>
            </a:pPr>
            <a:r>
              <a:rPr lang="es-ES" sz="1200" b="1" dirty="0">
                <a:solidFill>
                  <a:srgbClr val="008000"/>
                </a:solidFill>
                <a:latin typeface="Tahoma" panose="020B0604030504040204" pitchFamily="34" charset="0"/>
                <a:ea typeface="Tahoma" panose="020B0604030504040204" pitchFamily="34" charset="0"/>
                <a:cs typeface="Tahoma" panose="020B0604030504040204" pitchFamily="34" charset="0"/>
              </a:rPr>
              <a:t>                  El Consejo de Ministros adopta el Acuerdo por el que se toma conocimiento de la Recomendación </a:t>
            </a:r>
            <a:r>
              <a:rPr lang="es-ES" sz="1200" b="1" dirty="0" err="1">
                <a:solidFill>
                  <a:srgbClr val="008000"/>
                </a:solidFill>
                <a:latin typeface="Tahoma" panose="020B0604030504040204" pitchFamily="34" charset="0"/>
                <a:ea typeface="Tahoma" panose="020B0604030504040204" pitchFamily="34" charset="0"/>
                <a:cs typeface="Tahoma" panose="020B0604030504040204" pitchFamily="34" charset="0"/>
              </a:rPr>
              <a:t>nº</a:t>
            </a:r>
            <a:r>
              <a:rPr lang="es-ES" sz="1200" b="1" dirty="0">
                <a:solidFill>
                  <a:srgbClr val="008000"/>
                </a:solidFill>
                <a:latin typeface="Tahoma" panose="020B0604030504040204" pitchFamily="34" charset="0"/>
                <a:ea typeface="Tahoma" panose="020B0604030504040204" pitchFamily="34" charset="0"/>
                <a:cs typeface="Tahoma" panose="020B0604030504040204" pitchFamily="34" charset="0"/>
              </a:rPr>
              <a:t> 206 de la OIT sobre la eliminación de la Violencia y el Acoso en el mundo del trabajo, y se dispone su remisión a las Cortes Generales, a efectos de su conocimiento 05.05.2023.</a:t>
            </a:r>
          </a:p>
        </p:txBody>
      </p:sp>
      <p:pic>
        <p:nvPicPr>
          <p:cNvPr id="7" name="Imagen 6">
            <a:extLst>
              <a:ext uri="{FF2B5EF4-FFF2-40B4-BE49-F238E27FC236}">
                <a16:creationId xmlns:a16="http://schemas.microsoft.com/office/drawing/2014/main" id="{209EE012-E90D-473F-A829-8C7FB2D6EA21}"/>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83805" y="532700"/>
            <a:ext cx="1102995" cy="8763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10</a:t>
            </a:fld>
            <a:endParaRPr lang="es-ES"/>
          </a:p>
        </p:txBody>
      </p:sp>
      <p:sp>
        <p:nvSpPr>
          <p:cNvPr id="4098" name="Rectangle 2"/>
          <p:cNvSpPr>
            <a:spLocks noGrp="1" noChangeArrowheads="1"/>
          </p:cNvSpPr>
          <p:nvPr>
            <p:ph type="title"/>
          </p:nvPr>
        </p:nvSpPr>
        <p:spPr>
          <a:xfrm>
            <a:off x="506761" y="260648"/>
            <a:ext cx="7161583" cy="1728192"/>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LA VIOLENCIA LABORAL</a:t>
            </a:r>
            <a:endParaRPr lang="es-ES" sz="20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704766"/>
            <a:ext cx="7881663" cy="4540459"/>
          </a:xfrm>
        </p:spPr>
        <p:txBody>
          <a:bodyPr/>
          <a:lstStyle/>
          <a:p>
            <a:pPr marL="0" indent="0" algn="just">
              <a:lnSpc>
                <a:spcPct val="107000"/>
              </a:lnSpc>
              <a:spcAft>
                <a:spcPts val="800"/>
              </a:spcAft>
              <a:buNone/>
            </a:pPr>
            <a:endParaRPr lang="es-ES" sz="1600" dirty="0">
              <a:effectLst/>
              <a:latin typeface="Calibri" pitchFamily="34" charset="0"/>
              <a:ea typeface="Calibri" panose="020F0502020204030204" pitchFamily="34" charset="0"/>
              <a:cs typeface="Times New Roman" panose="02020603050405020304" pitchFamily="18" charset="0"/>
            </a:endParaRPr>
          </a:p>
          <a:p>
            <a:pPr marL="0" indent="0" algn="just">
              <a:lnSpc>
                <a:spcPct val="107000"/>
              </a:lnSpc>
              <a:spcAft>
                <a:spcPts val="800"/>
              </a:spcAft>
              <a:buNone/>
            </a:pPr>
            <a:r>
              <a:rPr lang="es-ES" sz="1600" dirty="0">
                <a:effectLst/>
                <a:latin typeface="Calibri" pitchFamily="34" charset="0"/>
                <a:ea typeface="Calibri" panose="020F0502020204030204" pitchFamily="34" charset="0"/>
                <a:cs typeface="Times New Roman" panose="02020603050405020304" pitchFamily="18" charset="0"/>
              </a:rPr>
              <a:t>La </a:t>
            </a:r>
            <a:r>
              <a:rPr lang="es-ES" sz="1600" b="1" dirty="0">
                <a:effectLst/>
                <a:latin typeface="Calibri" pitchFamily="34" charset="0"/>
                <a:ea typeface="Calibri" panose="020F0502020204030204" pitchFamily="34" charset="0"/>
                <a:cs typeface="Times New Roman" panose="02020603050405020304" pitchFamily="18" charset="0"/>
              </a:rPr>
              <a:t>OIT define la violencia laboral </a:t>
            </a:r>
            <a:r>
              <a:rPr lang="es-ES" sz="1600" dirty="0">
                <a:effectLst/>
                <a:latin typeface="Calibri" pitchFamily="34" charset="0"/>
                <a:ea typeface="Calibri" panose="020F0502020204030204" pitchFamily="34" charset="0"/>
                <a:cs typeface="Times New Roman" panose="02020603050405020304" pitchFamily="18" charset="0"/>
              </a:rPr>
              <a:t>como toda acción, incidente o comportamiento que se aparta de lo razonable en la cual una persona es asaltada, amenazada, humillada o lesionada como consecuencia directa de su trabajo.</a:t>
            </a:r>
          </a:p>
          <a:p>
            <a:pPr marL="0" indent="0" algn="l">
              <a:buNone/>
            </a:pPr>
            <a:endParaRPr lang="es-ES" sz="800" b="1" i="0" dirty="0">
              <a:solidFill>
                <a:srgbClr val="333333"/>
              </a:solidFill>
              <a:effectLst/>
              <a:latin typeface="Calibri" panose="020F0502020204030204" pitchFamily="34" charset="0"/>
              <a:cs typeface="Calibri" panose="020F0502020204030204" pitchFamily="34" charset="0"/>
            </a:endParaRPr>
          </a:p>
          <a:p>
            <a:pPr marL="0" indent="0" algn="l">
              <a:buNone/>
            </a:pPr>
            <a:r>
              <a:rPr lang="es-ES" sz="1600" b="1" i="0" dirty="0">
                <a:solidFill>
                  <a:srgbClr val="333333"/>
                </a:solidFill>
                <a:effectLst/>
                <a:latin typeface="Calibri" panose="020F0502020204030204" pitchFamily="34" charset="0"/>
                <a:cs typeface="Calibri" panose="020F0502020204030204" pitchFamily="34" charset="0"/>
              </a:rPr>
              <a:t>El Convenio 190 de la OIT</a:t>
            </a:r>
            <a:r>
              <a:rPr lang="es-ES" sz="1600" dirty="0">
                <a:solidFill>
                  <a:srgbClr val="333333"/>
                </a:solidFill>
                <a:latin typeface="Calibri" panose="020F0502020204030204" pitchFamily="34" charset="0"/>
                <a:cs typeface="Calibri" panose="020F0502020204030204" pitchFamily="34" charset="0"/>
              </a:rPr>
              <a:t>, art. 1: </a:t>
            </a:r>
            <a:r>
              <a:rPr lang="es-ES" sz="1600" b="0" i="0" dirty="0">
                <a:solidFill>
                  <a:srgbClr val="333333"/>
                </a:solidFill>
                <a:effectLst/>
                <a:latin typeface="Calibri" panose="020F0502020204030204" pitchFamily="34" charset="0"/>
                <a:cs typeface="Calibri" panose="020F0502020204030204" pitchFamily="34" charset="0"/>
              </a:rPr>
              <a:t>la expresión </a:t>
            </a:r>
            <a:r>
              <a:rPr lang="es-ES" sz="1600" b="1" i="0" dirty="0">
                <a:solidFill>
                  <a:srgbClr val="333333"/>
                </a:solidFill>
                <a:effectLst/>
                <a:latin typeface="Calibri" panose="020F0502020204030204" pitchFamily="34" charset="0"/>
                <a:cs typeface="Calibri" panose="020F0502020204030204" pitchFamily="34" charset="0"/>
              </a:rPr>
              <a:t>«violencia y acoso» </a:t>
            </a:r>
            <a:r>
              <a:rPr lang="es-ES" sz="1600" b="0" i="0" dirty="0">
                <a:solidFill>
                  <a:srgbClr val="333333"/>
                </a:solidFill>
                <a:effectLst/>
                <a:latin typeface="Calibri" panose="020F0502020204030204" pitchFamily="34" charset="0"/>
                <a:cs typeface="Calibri" panose="020F0502020204030204" pitchFamily="34" charset="0"/>
              </a:rPr>
              <a:t>en el mundo del trabajo designa un conjunto de comportamientos y prácticas inaceptables, o de amenazas de tales comportamientos y prácticas, ya sea que se manifiesten una sola vez o de manera repetida, que tengan por objeto, que causen o sean susceptibles de causar, un daño físico, psicológico, sexual o económico, e incluye la violencia y el acoso por razón de género, y</a:t>
            </a:r>
          </a:p>
          <a:p>
            <a:pPr marL="0" indent="0" algn="l">
              <a:buNone/>
            </a:pPr>
            <a:endParaRPr lang="es-ES" sz="800" b="0" i="0" dirty="0">
              <a:solidFill>
                <a:srgbClr val="333333"/>
              </a:solidFill>
              <a:effectLst/>
              <a:latin typeface="Calibri" panose="020F0502020204030204" pitchFamily="34" charset="0"/>
              <a:cs typeface="Calibri" panose="020F0502020204030204" pitchFamily="34" charset="0"/>
            </a:endParaRPr>
          </a:p>
          <a:p>
            <a:pPr marL="0" indent="0" algn="l">
              <a:buNone/>
            </a:pPr>
            <a:r>
              <a:rPr lang="es-ES" sz="1600" b="0" i="0" dirty="0">
                <a:solidFill>
                  <a:srgbClr val="333333"/>
                </a:solidFill>
                <a:effectLst/>
                <a:latin typeface="Calibri" panose="020F0502020204030204" pitchFamily="34" charset="0"/>
                <a:cs typeface="Calibri" panose="020F0502020204030204" pitchFamily="34" charset="0"/>
              </a:rPr>
              <a:t>la expresión </a:t>
            </a:r>
            <a:r>
              <a:rPr lang="es-ES" sz="1600" b="1" i="0" dirty="0">
                <a:solidFill>
                  <a:srgbClr val="333333"/>
                </a:solidFill>
                <a:effectLst/>
                <a:latin typeface="Calibri" panose="020F0502020204030204" pitchFamily="34" charset="0"/>
                <a:cs typeface="Calibri" panose="020F0502020204030204" pitchFamily="34" charset="0"/>
              </a:rPr>
              <a:t>«violencia y acoso por razón de género» </a:t>
            </a:r>
            <a:r>
              <a:rPr lang="es-ES" sz="1600" b="0" i="0" dirty="0">
                <a:solidFill>
                  <a:srgbClr val="333333"/>
                </a:solidFill>
                <a:effectLst/>
                <a:latin typeface="Calibri" panose="020F0502020204030204" pitchFamily="34" charset="0"/>
                <a:cs typeface="Calibri" panose="020F0502020204030204" pitchFamily="34" charset="0"/>
              </a:rPr>
              <a:t>designa la violencia y el acoso que van dirigidos contra las personas por razón de su sexo o género, o que afectan de manera desproporcionada a personas de un sexo o género determinado, e incluye el acoso sexual.</a:t>
            </a:r>
          </a:p>
          <a:p>
            <a:pPr marL="0" indent="0" algn="just">
              <a:spcBef>
                <a:spcPts val="300"/>
              </a:spcBef>
              <a:spcAft>
                <a:spcPts val="300"/>
              </a:spcAft>
              <a:buNone/>
            </a:pPr>
            <a:endParaRPr lang="es-ES" sz="16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37096149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11</a:t>
            </a:fld>
            <a:endParaRPr lang="es-ES"/>
          </a:p>
        </p:txBody>
      </p:sp>
      <p:sp>
        <p:nvSpPr>
          <p:cNvPr id="4098" name="Rectangle 2"/>
          <p:cNvSpPr>
            <a:spLocks noGrp="1" noChangeArrowheads="1"/>
          </p:cNvSpPr>
          <p:nvPr>
            <p:ph type="title"/>
          </p:nvPr>
        </p:nvSpPr>
        <p:spPr>
          <a:xfrm>
            <a:off x="506761" y="260648"/>
            <a:ext cx="7161583" cy="1728192"/>
          </a:xfrm>
        </p:spPr>
        <p:txBody>
          <a:bodyPr/>
          <a:lstStyle/>
          <a:p>
            <a:pPr algn="ctr"/>
            <a:r>
              <a:rPr lang="es-ES" sz="2000" b="1" dirty="0">
                <a:latin typeface="Tahoma" panose="020B0604030504040204" pitchFamily="34" charset="0"/>
                <a:ea typeface="Tahoma" panose="020B0604030504040204" pitchFamily="34" charset="0"/>
                <a:cs typeface="Tahoma" panose="020B0604030504040204" pitchFamily="34" charset="0"/>
              </a:rPr>
              <a:t>FORMAS Y TIPOS DE </a:t>
            </a:r>
            <a:r>
              <a:rPr lang="es-ES" sz="2000" b="1" dirty="0">
                <a:effectLst/>
                <a:latin typeface="Tahoma" panose="020B0604030504040204" pitchFamily="34" charset="0"/>
                <a:ea typeface="Tahoma" panose="020B0604030504040204" pitchFamily="34" charset="0"/>
                <a:cs typeface="Tahoma" panose="020B0604030504040204" pitchFamily="34" charset="0"/>
              </a:rPr>
              <a:t>VIOLENCIA LABORAL</a:t>
            </a:r>
            <a:endParaRPr lang="es-ES" sz="20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704766"/>
            <a:ext cx="7881663" cy="4540459"/>
          </a:xfrm>
        </p:spPr>
        <p:txBody>
          <a:bodyPr/>
          <a:lstStyle/>
          <a:p>
            <a:pPr marL="0" indent="0" algn="just">
              <a:spcBef>
                <a:spcPts val="300"/>
              </a:spcBef>
              <a:spcAft>
                <a:spcPts val="300"/>
              </a:spcAft>
              <a:buNone/>
            </a:pPr>
            <a:r>
              <a:rPr lang="es-ES" sz="1600" b="1" dirty="0">
                <a:effectLst/>
                <a:latin typeface="Calibri" pitchFamily="34" charset="0"/>
                <a:ea typeface="Calibri" panose="020F0502020204030204" pitchFamily="34" charset="0"/>
                <a:cs typeface="Times New Roman" panose="02020603050405020304" pitchFamily="18" charset="0"/>
              </a:rPr>
              <a:t>Formas de violencia</a:t>
            </a:r>
          </a:p>
          <a:p>
            <a:pPr algn="just">
              <a:spcBef>
                <a:spcPts val="300"/>
              </a:spcBef>
              <a:spcAft>
                <a:spcPts val="300"/>
              </a:spcAft>
              <a:buFont typeface="Wingdings" panose="05000000000000000000" pitchFamily="2" charset="2"/>
              <a:buChar char="Ø"/>
            </a:pPr>
            <a:r>
              <a:rPr lang="es-ES" sz="1600" dirty="0">
                <a:latin typeface="Calibri" pitchFamily="34" charset="0"/>
                <a:ea typeface="Calibri" panose="020F0502020204030204" pitchFamily="34" charset="0"/>
                <a:cs typeface="Times New Roman" panose="02020603050405020304" pitchFamily="18" charset="0"/>
              </a:rPr>
              <a:t>Violencia física.</a:t>
            </a:r>
          </a:p>
          <a:p>
            <a:pPr lvl="1" algn="just">
              <a:spcBef>
                <a:spcPts val="300"/>
              </a:spcBef>
              <a:spcAft>
                <a:spcPts val="300"/>
              </a:spcAft>
              <a:buFont typeface="Wingdings" panose="05000000000000000000" pitchFamily="2" charset="2"/>
              <a:buChar char="Ø"/>
            </a:pPr>
            <a:r>
              <a:rPr lang="es-ES" sz="1200" dirty="0">
                <a:latin typeface="Calibri" pitchFamily="34" charset="0"/>
                <a:ea typeface="Calibri" panose="020F0502020204030204" pitchFamily="34" charset="0"/>
                <a:cs typeface="Times New Roman" panose="02020603050405020304" pitchFamily="18" charset="0"/>
              </a:rPr>
              <a:t>Puede tratarse de agresiones físicas o de amenazas</a:t>
            </a:r>
          </a:p>
          <a:p>
            <a:pPr algn="just">
              <a:spcBef>
                <a:spcPts val="300"/>
              </a:spcBef>
              <a:spcAft>
                <a:spcPts val="300"/>
              </a:spcAft>
              <a:buFont typeface="Wingdings" panose="05000000000000000000" pitchFamily="2" charset="2"/>
              <a:buChar char="Ø"/>
            </a:pPr>
            <a:r>
              <a:rPr lang="es-ES" sz="1600" dirty="0">
                <a:effectLst/>
                <a:latin typeface="Calibri" pitchFamily="34" charset="0"/>
                <a:ea typeface="Calibri" panose="020F0502020204030204" pitchFamily="34" charset="0"/>
                <a:cs typeface="Times New Roman" panose="02020603050405020304" pitchFamily="18" charset="0"/>
              </a:rPr>
              <a:t>Violencia psicológica</a:t>
            </a:r>
          </a:p>
          <a:p>
            <a:pPr lvl="1" algn="just">
              <a:spcBef>
                <a:spcPts val="300"/>
              </a:spcBef>
              <a:spcAft>
                <a:spcPts val="300"/>
              </a:spcAft>
              <a:buFont typeface="Wingdings" panose="05000000000000000000" pitchFamily="2" charset="2"/>
              <a:buChar char="Ø"/>
            </a:pPr>
            <a:r>
              <a:rPr lang="es-ES" sz="1200" dirty="0">
                <a:latin typeface="Calibri" pitchFamily="34" charset="0"/>
                <a:cs typeface="Times New Roman" panose="02020603050405020304" pitchFamily="18" charset="0"/>
              </a:rPr>
              <a:t>Puede manifestándose a través de intimidación, hostigamiento o acoso basados en distintos motivos, entre ellos el género, la raza o la orientación sexual</a:t>
            </a:r>
          </a:p>
          <a:p>
            <a:pPr marL="0" indent="0" algn="just">
              <a:spcBef>
                <a:spcPts val="300"/>
              </a:spcBef>
              <a:spcAft>
                <a:spcPts val="300"/>
              </a:spcAft>
              <a:buNone/>
            </a:pPr>
            <a:r>
              <a:rPr lang="es-ES" sz="1600" dirty="0">
                <a:effectLst/>
                <a:latin typeface="Calibri" pitchFamily="34" charset="0"/>
                <a:ea typeface="Calibri" panose="020F0502020204030204" pitchFamily="34" charset="0"/>
                <a:cs typeface="Times New Roman" panose="02020603050405020304" pitchFamily="18" charset="0"/>
              </a:rPr>
              <a:t>Tipos de violencia:</a:t>
            </a:r>
          </a:p>
          <a:p>
            <a:pPr algn="just">
              <a:spcBef>
                <a:spcPts val="300"/>
              </a:spcBef>
              <a:spcAft>
                <a:spcPts val="300"/>
              </a:spcAft>
              <a:buFont typeface="Wingdings" panose="05000000000000000000" pitchFamily="2" charset="2"/>
              <a:buChar char="Ø"/>
            </a:pPr>
            <a:r>
              <a:rPr lang="es-ES" sz="1600" dirty="0">
                <a:latin typeface="Calibri" pitchFamily="34" charset="0"/>
                <a:ea typeface="Calibri" panose="020F0502020204030204" pitchFamily="34" charset="0"/>
                <a:cs typeface="Times New Roman" panose="02020603050405020304" pitchFamily="18" charset="0"/>
              </a:rPr>
              <a:t>Violencia de tipo I</a:t>
            </a:r>
          </a:p>
          <a:p>
            <a:pPr lvl="1" algn="just">
              <a:spcBef>
                <a:spcPts val="300"/>
              </a:spcBef>
              <a:spcAft>
                <a:spcPts val="300"/>
              </a:spcAft>
              <a:buFont typeface="Wingdings" panose="05000000000000000000" pitchFamily="2" charset="2"/>
              <a:buChar char="Ø"/>
            </a:pPr>
            <a:r>
              <a:rPr lang="es-ES" sz="1200" dirty="0">
                <a:effectLst/>
                <a:latin typeface="Calibri" pitchFamily="34" charset="0"/>
                <a:ea typeface="Calibri" panose="020F0502020204030204" pitchFamily="34" charset="0"/>
                <a:cs typeface="Times New Roman" panose="02020603050405020304" pitchFamily="18" charset="0"/>
              </a:rPr>
              <a:t>Actos violentos procedentes de personas que no están relacionadas con el propio trabajo; quienes llevan a cabo las acciones violentas no tienen ninguna relación legítima de trato con la víctima</a:t>
            </a:r>
            <a:endParaRPr lang="es-ES" sz="600" dirty="0">
              <a:latin typeface="Calibri" pitchFamily="34" charset="0"/>
              <a:ea typeface="Calibri" panose="020F0502020204030204" pitchFamily="34" charset="0"/>
              <a:cs typeface="Times New Roman" panose="02020603050405020304" pitchFamily="18" charset="0"/>
            </a:endParaRPr>
          </a:p>
          <a:p>
            <a:pPr algn="just">
              <a:spcBef>
                <a:spcPts val="300"/>
              </a:spcBef>
              <a:spcAft>
                <a:spcPts val="300"/>
              </a:spcAft>
              <a:buFont typeface="Wingdings" panose="05000000000000000000" pitchFamily="2" charset="2"/>
              <a:buChar char="Ø"/>
            </a:pPr>
            <a:r>
              <a:rPr lang="es-ES" sz="1600" dirty="0">
                <a:latin typeface="Calibri" pitchFamily="34" charset="0"/>
                <a:ea typeface="Calibri" panose="020F0502020204030204" pitchFamily="34" charset="0"/>
                <a:cs typeface="Times New Roman" panose="02020603050405020304" pitchFamily="18" charset="0"/>
              </a:rPr>
              <a:t>Violencia tipo II</a:t>
            </a:r>
          </a:p>
          <a:p>
            <a:pPr lvl="1" algn="just">
              <a:spcBef>
                <a:spcPts val="300"/>
              </a:spcBef>
              <a:spcAft>
                <a:spcPts val="300"/>
              </a:spcAft>
              <a:buFont typeface="Wingdings" panose="05000000000000000000" pitchFamily="2" charset="2"/>
              <a:buChar char="Ø"/>
            </a:pPr>
            <a:r>
              <a:rPr lang="es-ES" sz="1200" dirty="0">
                <a:effectLst/>
                <a:latin typeface="Calibri" pitchFamily="34" charset="0"/>
                <a:ea typeface="Calibri" panose="020F0502020204030204" pitchFamily="34" charset="0"/>
                <a:cs typeface="Times New Roman" panose="02020603050405020304" pitchFamily="18" charset="0"/>
              </a:rPr>
              <a:t>Actos violentos que provienen de los clientes a quienes se atiende o se presta el servicio; existe algún tipo de relación profesional entre el causante del acto violento y la víctima</a:t>
            </a:r>
            <a:endParaRPr lang="es-ES" sz="600" dirty="0">
              <a:latin typeface="Calibri" pitchFamily="34" charset="0"/>
              <a:ea typeface="Calibri" panose="020F0502020204030204" pitchFamily="34" charset="0"/>
              <a:cs typeface="Times New Roman" panose="02020603050405020304" pitchFamily="18" charset="0"/>
            </a:endParaRPr>
          </a:p>
          <a:p>
            <a:pPr algn="just">
              <a:spcBef>
                <a:spcPts val="300"/>
              </a:spcBef>
              <a:spcAft>
                <a:spcPts val="300"/>
              </a:spcAft>
              <a:buFont typeface="Wingdings" panose="05000000000000000000" pitchFamily="2" charset="2"/>
              <a:buChar char="Ø"/>
            </a:pPr>
            <a:r>
              <a:rPr lang="es-ES" sz="1600" dirty="0">
                <a:latin typeface="Calibri" pitchFamily="34" charset="0"/>
                <a:ea typeface="Calibri" panose="020F0502020204030204" pitchFamily="34" charset="0"/>
                <a:cs typeface="Times New Roman" panose="02020603050405020304" pitchFamily="18" charset="0"/>
              </a:rPr>
              <a:t>Violencia tipo III</a:t>
            </a:r>
          </a:p>
          <a:p>
            <a:pPr lvl="1" algn="just">
              <a:spcBef>
                <a:spcPts val="300"/>
              </a:spcBef>
              <a:spcAft>
                <a:spcPts val="300"/>
              </a:spcAft>
              <a:buFont typeface="Wingdings" panose="05000000000000000000" pitchFamily="2" charset="2"/>
              <a:buChar char="Ø"/>
            </a:pPr>
            <a:r>
              <a:rPr lang="es-ES" sz="1200" dirty="0">
                <a:effectLst/>
                <a:latin typeface="Calibri" pitchFamily="34" charset="0"/>
                <a:ea typeface="Calibri" panose="020F0502020204030204" pitchFamily="34" charset="0"/>
                <a:cs typeface="Times New Roman" panose="02020603050405020304" pitchFamily="18" charset="0"/>
              </a:rPr>
              <a:t>Actos violentos que provienen de compañeros del propio lugar de trabajo; el causante de la misma tiene algún tipo de implicación con el lugar afectado o con algún trabajador concreto de tal lugar</a:t>
            </a:r>
            <a:endParaRPr lang="es-ES" sz="1200" dirty="0">
              <a:latin typeface="Calibri" pitchFamily="34" charset="0"/>
              <a:ea typeface="Calibri" panose="020F0502020204030204" pitchFamily="34" charset="0"/>
              <a:cs typeface="Times New Roman" panose="02020603050405020304" pitchFamily="18" charset="0"/>
            </a:endParaRPr>
          </a:p>
          <a:p>
            <a:pPr lvl="1" algn="just">
              <a:spcBef>
                <a:spcPts val="300"/>
              </a:spcBef>
              <a:spcAft>
                <a:spcPts val="300"/>
              </a:spcAft>
              <a:buFont typeface="Wingdings" panose="05000000000000000000" pitchFamily="2" charset="2"/>
              <a:buChar char="Ø"/>
            </a:pPr>
            <a:endParaRPr lang="es-ES" sz="6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29746113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12</a:t>
            </a:fld>
            <a:endParaRPr lang="es-ES"/>
          </a:p>
        </p:txBody>
      </p:sp>
      <p:sp>
        <p:nvSpPr>
          <p:cNvPr id="4098" name="Rectangle 2"/>
          <p:cNvSpPr>
            <a:spLocks noGrp="1" noChangeArrowheads="1"/>
          </p:cNvSpPr>
          <p:nvPr>
            <p:ph type="title"/>
          </p:nvPr>
        </p:nvSpPr>
        <p:spPr>
          <a:xfrm>
            <a:off x="506761" y="260648"/>
            <a:ext cx="7161583" cy="1728192"/>
          </a:xfrm>
        </p:spPr>
        <p:txBody>
          <a:bodyPr/>
          <a:lstStyle/>
          <a:p>
            <a:pPr algn="ctr"/>
            <a:r>
              <a:rPr lang="es-ES" sz="2000" b="1" dirty="0">
                <a:latin typeface="Tahoma" panose="020B0604030504040204" pitchFamily="34" charset="0"/>
                <a:ea typeface="Tahoma" panose="020B0604030504040204" pitchFamily="34" charset="0"/>
                <a:cs typeface="Tahoma" panose="020B0604030504040204" pitchFamily="34" charset="0"/>
              </a:rPr>
              <a:t>LOS </a:t>
            </a:r>
            <a:r>
              <a:rPr lang="es-ES" sz="2000" b="1" dirty="0">
                <a:effectLst/>
                <a:latin typeface="Tahoma" panose="020B0604030504040204" pitchFamily="34" charset="0"/>
                <a:ea typeface="Tahoma" panose="020B0604030504040204" pitchFamily="34" charset="0"/>
                <a:cs typeface="Tahoma" panose="020B0604030504040204" pitchFamily="34" charset="0"/>
              </a:rPr>
              <a:t>PUNTOS CLAVE QUE DEBEN TENER EN CUENTA</a:t>
            </a:r>
            <a:br>
              <a:rPr lang="es-ES" sz="2000" b="1" dirty="0">
                <a:effectLst/>
                <a:latin typeface="Tahoma" panose="020B0604030504040204" pitchFamily="34" charset="0"/>
                <a:ea typeface="Tahoma" panose="020B0604030504040204" pitchFamily="34" charset="0"/>
                <a:cs typeface="Tahoma" panose="020B0604030504040204" pitchFamily="34" charset="0"/>
              </a:rPr>
            </a:br>
            <a:r>
              <a:rPr lang="es-ES" sz="2000" b="1" dirty="0">
                <a:effectLst/>
                <a:latin typeface="Tahoma" panose="020B0604030504040204" pitchFamily="34" charset="0"/>
                <a:ea typeface="Tahoma" panose="020B0604030504040204" pitchFamily="34" charset="0"/>
                <a:cs typeface="Tahoma" panose="020B0604030504040204" pitchFamily="34" charset="0"/>
              </a:rPr>
              <a:t> LAS EMPRESAS</a:t>
            </a:r>
            <a:endParaRPr lang="es-ES" sz="20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704766"/>
            <a:ext cx="7881663" cy="4540459"/>
          </a:xfrm>
        </p:spPr>
        <p:txBody>
          <a:bodyPr/>
          <a:lstStyle/>
          <a:p>
            <a:pPr marL="0" indent="0" fontAlgn="base">
              <a:lnSpc>
                <a:spcPct val="107000"/>
              </a:lnSpc>
              <a:spcAft>
                <a:spcPts val="800"/>
              </a:spcAft>
              <a:buNone/>
            </a:pP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La entrada en vigor del Convenio 190 en España es un hecho y esto 	obliga a las empresas </a:t>
            </a:r>
            <a:r>
              <a:rPr lang="es-ES" sz="1800" b="1"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tener en cuenta una serie de cuestiones</a:t>
            </a: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 (en todo 	caso, es previsible que se produzca una modificación normativa o 	desarrollo reglamentario en España para adecuar el marco laboral a lo 	establecido en el Convenio 190).</a:t>
            </a:r>
          </a:p>
          <a:p>
            <a:pPr fontAlgn="base">
              <a:lnSpc>
                <a:spcPct val="107000"/>
              </a:lnSpc>
              <a:spcAft>
                <a:spcPts val="800"/>
              </a:spcAft>
              <a:buFont typeface="Wingdings" panose="05000000000000000000" pitchFamily="2" charset="2"/>
              <a:buChar char="Ø"/>
            </a:pPr>
            <a:r>
              <a:rPr lang="es-ES" sz="1800" dirty="0">
                <a:solidFill>
                  <a:srgbClr val="000000"/>
                </a:solidFill>
                <a:effectLst/>
                <a:latin typeface="times" panose="02020603050405020304" pitchFamily="18" charset="0"/>
                <a:ea typeface="Calibri" panose="020F0502020204030204" pitchFamily="34" charset="0"/>
                <a:cs typeface="Times New Roman" panose="02020603050405020304" pitchFamily="18" charset="0"/>
              </a:rPr>
              <a:t>Someter a revisión el Plan de Acoso y el Plan de Igualdad</a:t>
            </a:r>
          </a:p>
          <a:p>
            <a:pPr fontAlgn="base">
              <a:lnSpc>
                <a:spcPct val="107000"/>
              </a:lnSpc>
              <a:spcAft>
                <a:spcPts val="800"/>
              </a:spcAft>
              <a:buFont typeface="Wingdings" panose="05000000000000000000" pitchFamily="2" charset="2"/>
              <a:buChar char="Ø"/>
            </a:pPr>
            <a:r>
              <a:rPr lang="es-ES" sz="1800" dirty="0">
                <a:solidFill>
                  <a:srgbClr val="000000"/>
                </a:solidFill>
                <a:latin typeface="times" panose="02020603050405020304" pitchFamily="18" charset="0"/>
                <a:ea typeface="Calibri" panose="020F0502020204030204" pitchFamily="34" charset="0"/>
                <a:cs typeface="Times New Roman" panose="02020603050405020304" pitchFamily="18" charset="0"/>
              </a:rPr>
              <a:t>La gestión de riesgos psicosociales</a:t>
            </a:r>
          </a:p>
          <a:p>
            <a:pPr fontAlgn="base">
              <a:lnSpc>
                <a:spcPct val="107000"/>
              </a:lnSpc>
              <a:spcAft>
                <a:spcPts val="800"/>
              </a:spcAft>
              <a:buFont typeface="Wingdings" panose="05000000000000000000" pitchFamily="2" charset="2"/>
              <a:buChar char="Ø"/>
            </a:pPr>
            <a:r>
              <a:rPr lang="es-ES" sz="1800" dirty="0">
                <a:solidFill>
                  <a:srgbClr val="000000"/>
                </a:solidFill>
                <a:effectLst/>
                <a:latin typeface="times" panose="02020603050405020304" pitchFamily="18" charset="0"/>
                <a:ea typeface="Calibri" panose="020F0502020204030204" pitchFamily="34" charset="0"/>
                <a:cs typeface="Times New Roman" panose="02020603050405020304" pitchFamily="18" charset="0"/>
              </a:rPr>
              <a:t>El ciberacoso y/o el acoso a través de medios tecnológicos en las compañías</a:t>
            </a:r>
          </a:p>
          <a:p>
            <a:pPr fontAlgn="base">
              <a:lnSpc>
                <a:spcPct val="107000"/>
              </a:lnSpc>
              <a:spcAft>
                <a:spcPts val="800"/>
              </a:spcAft>
              <a:buFont typeface="Wingdings" panose="05000000000000000000" pitchFamily="2" charset="2"/>
              <a:buChar char="Ø"/>
            </a:pPr>
            <a:r>
              <a:rPr lang="es-ES" sz="1800" dirty="0">
                <a:solidFill>
                  <a:srgbClr val="000000"/>
                </a:solidFill>
                <a:latin typeface="times" panose="02020603050405020304" pitchFamily="18" charset="0"/>
                <a:ea typeface="Calibri" panose="020F0502020204030204" pitchFamily="34" charset="0"/>
                <a:cs typeface="Times New Roman" panose="02020603050405020304" pitchFamily="18" charset="0"/>
              </a:rPr>
              <a:t>El impacto en los tribunales de lo Social</a:t>
            </a:r>
          </a:p>
          <a:p>
            <a:pPr fontAlgn="base">
              <a:lnSpc>
                <a:spcPct val="107000"/>
              </a:lnSpc>
              <a:spcAft>
                <a:spcPts val="800"/>
              </a:spcAft>
              <a:buFont typeface="Wingdings" panose="05000000000000000000" pitchFamily="2" charset="2"/>
              <a:buChar char="Ø"/>
            </a:pPr>
            <a:r>
              <a:rPr lang="es-ES" sz="1800" dirty="0">
                <a:solidFill>
                  <a:srgbClr val="000000"/>
                </a:solidFill>
                <a:latin typeface="times" panose="02020603050405020304" pitchFamily="18" charset="0"/>
                <a:ea typeface="Calibri" panose="020F0502020204030204" pitchFamily="34" charset="0"/>
                <a:cs typeface="Times New Roman" panose="02020603050405020304" pitchFamily="18" charset="0"/>
              </a:rPr>
              <a:t>Negociación colectiva</a:t>
            </a:r>
          </a:p>
          <a:p>
            <a:pPr fontAlgn="base">
              <a:lnSpc>
                <a:spcPct val="107000"/>
              </a:lnSpc>
              <a:spcAft>
                <a:spcPts val="800"/>
              </a:spcAft>
              <a:buFont typeface="Wingdings" panose="05000000000000000000" pitchFamily="2" charset="2"/>
              <a:buChar char="Ø"/>
            </a:pPr>
            <a:r>
              <a:rPr lang="es-ES" sz="1800" dirty="0">
                <a:solidFill>
                  <a:srgbClr val="000000"/>
                </a:solidFill>
                <a:effectLst/>
                <a:latin typeface="times" panose="02020603050405020304" pitchFamily="18" charset="0"/>
                <a:ea typeface="Calibri" panose="020F0502020204030204" pitchFamily="34" charset="0"/>
                <a:cs typeface="Times New Roman" panose="02020603050405020304" pitchFamily="18" charset="0"/>
              </a:rPr>
              <a:t>Normativa</a:t>
            </a:r>
            <a:endParaRPr lang="es-ES" sz="1800" dirty="0">
              <a:effectLst/>
              <a:latin typeface="Calibri" pitchFamily="34" charset="0"/>
              <a:ea typeface="Calibri" panose="020F0502020204030204" pitchFamily="34" charset="0"/>
              <a:cs typeface="Times New Roman" panose="02020603050405020304" pitchFamily="18" charset="0"/>
            </a:endParaRPr>
          </a:p>
          <a:p>
            <a:pPr marL="0" indent="0" algn="just">
              <a:spcAft>
                <a:spcPts val="800"/>
              </a:spcAft>
              <a:buNone/>
            </a:pPr>
            <a:endParaRPr lang="es-ES" sz="18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98330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13</a:t>
            </a:fld>
            <a:endParaRPr lang="es-ES"/>
          </a:p>
        </p:txBody>
      </p:sp>
      <p:sp>
        <p:nvSpPr>
          <p:cNvPr id="4098" name="Rectangle 2"/>
          <p:cNvSpPr>
            <a:spLocks noGrp="1" noChangeArrowheads="1"/>
          </p:cNvSpPr>
          <p:nvPr>
            <p:ph type="title"/>
          </p:nvPr>
        </p:nvSpPr>
        <p:spPr>
          <a:xfrm>
            <a:off x="506761" y="260648"/>
            <a:ext cx="7161583" cy="1728192"/>
          </a:xfrm>
        </p:spPr>
        <p:txBody>
          <a:bodyPr/>
          <a:lstStyle/>
          <a:p>
            <a:pPr fontAlgn="base">
              <a:lnSpc>
                <a:spcPct val="107000"/>
              </a:lnSpc>
              <a:spcAft>
                <a:spcPts val="800"/>
              </a:spcAft>
            </a:pPr>
            <a:r>
              <a:rPr lang="es-ES" sz="2400" b="1" dirty="0">
                <a:solidFill>
                  <a:srgbClr val="000000"/>
                </a:solidFill>
                <a:effectLst/>
                <a:latin typeface="times" panose="02020603050405020304" pitchFamily="18" charset="0"/>
                <a:ea typeface="Calibri" panose="020F0502020204030204" pitchFamily="34" charset="0"/>
                <a:cs typeface="Times New Roman" panose="02020603050405020304" pitchFamily="18" charset="0"/>
              </a:rPr>
              <a:t>Someter a revisión el Plan de Acoso y </a:t>
            </a:r>
            <a:br>
              <a:rPr lang="es-ES" sz="2400" b="1" dirty="0">
                <a:solidFill>
                  <a:srgbClr val="000000"/>
                </a:solidFill>
                <a:effectLst/>
                <a:latin typeface="times" panose="02020603050405020304" pitchFamily="18" charset="0"/>
                <a:ea typeface="Calibri" panose="020F0502020204030204" pitchFamily="34" charset="0"/>
                <a:cs typeface="Times New Roman" panose="02020603050405020304" pitchFamily="18" charset="0"/>
              </a:rPr>
            </a:br>
            <a:r>
              <a:rPr lang="es-ES" sz="2400" b="1" dirty="0">
                <a:solidFill>
                  <a:srgbClr val="000000"/>
                </a:solidFill>
                <a:effectLst/>
                <a:latin typeface="times" panose="02020603050405020304" pitchFamily="18" charset="0"/>
                <a:ea typeface="Calibri" panose="020F0502020204030204" pitchFamily="34" charset="0"/>
                <a:cs typeface="Times New Roman" panose="02020603050405020304" pitchFamily="18" charset="0"/>
              </a:rPr>
              <a:t>el Plan de Igualdad</a:t>
            </a:r>
          </a:p>
        </p:txBody>
      </p:sp>
      <p:sp>
        <p:nvSpPr>
          <p:cNvPr id="4099" name="Rectangle 3"/>
          <p:cNvSpPr>
            <a:spLocks noGrp="1" noChangeArrowheads="1"/>
          </p:cNvSpPr>
          <p:nvPr>
            <p:ph type="body" idx="1"/>
          </p:nvPr>
        </p:nvSpPr>
        <p:spPr>
          <a:xfrm>
            <a:off x="755577" y="1704766"/>
            <a:ext cx="7632848" cy="4540459"/>
          </a:xfrm>
        </p:spPr>
        <p:txBody>
          <a:bodyPr/>
          <a:lstStyle/>
          <a:p>
            <a:pPr fontAlgn="base">
              <a:lnSpc>
                <a:spcPct val="107000"/>
              </a:lnSpc>
              <a:spcAft>
                <a:spcPts val="800"/>
              </a:spcAft>
              <a:buFont typeface="Wingdings" panose="05000000000000000000" pitchFamily="2" charset="2"/>
              <a:buChar char="Ø"/>
            </a:pP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las empresas deberían empezar por someter a revisión tanto sus planes o políticas de acoso como sus Planes de Igualdad para alinearlos y cubrir a todos los supuestos que quedan bajo la protección del convenio. </a:t>
            </a:r>
            <a:r>
              <a:rPr lang="es-ES" sz="1800" dirty="0">
                <a:solidFill>
                  <a:srgbClr val="000000"/>
                </a:solidFill>
                <a:latin typeface="times" panose="02020603050405020304" pitchFamily="18" charset="0"/>
                <a:ea typeface="Calibri" panose="020F0502020204030204" pitchFamily="34" charset="0"/>
                <a:cs typeface="Times New Roman" panose="02020603050405020304" pitchFamily="18" charset="0"/>
              </a:rPr>
              <a:t>La gestión de riesgos psicosociales</a:t>
            </a:r>
          </a:p>
          <a:p>
            <a:pPr fontAlgn="base">
              <a:lnSpc>
                <a:spcPct val="107000"/>
              </a:lnSpc>
              <a:spcAft>
                <a:spcPts val="800"/>
              </a:spcAft>
              <a:buFont typeface="Wingdings" panose="05000000000000000000" pitchFamily="2" charset="2"/>
              <a:buChar char="Ø"/>
            </a:pP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recordar que </a:t>
            </a:r>
            <a:r>
              <a:rPr lang="es-ES" sz="1800" b="1"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todas las compañías</a:t>
            </a: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 (sea cual sea su número de trabajadores) </a:t>
            </a:r>
            <a:r>
              <a:rPr lang="es-ES" sz="1800" b="1"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están obligadas a tener un plan de acoso, pese a que es una obligación muy incumplida</a:t>
            </a: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1500"/>
              </a:spcAft>
              <a:buFont typeface="Wingdings" panose="05000000000000000000" pitchFamily="2" charset="2"/>
              <a:buChar char="Ø"/>
            </a:pP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Y en cuanto al Plan de Igualdad, las empresas a partir de 50 trabajadores (incluyendo las que tengan justo 50) ya deberían tener elaborado y registrado su Plan de Igualdad. En el caso de empresas con Plan de Igualdad, habría que convocar a la Comisión de Igualdad (o Comisión de Seguimiento del Plan de Igualdad) para evaluar las medidas necesarias.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spcAft>
                <a:spcPts val="800"/>
              </a:spcAft>
              <a:buNone/>
            </a:pP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403228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14</a:t>
            </a:fld>
            <a:endParaRPr lang="es-ES"/>
          </a:p>
        </p:txBody>
      </p:sp>
      <p:sp>
        <p:nvSpPr>
          <p:cNvPr id="4098" name="Rectangle 2"/>
          <p:cNvSpPr>
            <a:spLocks noGrp="1" noChangeArrowheads="1"/>
          </p:cNvSpPr>
          <p:nvPr>
            <p:ph type="title"/>
          </p:nvPr>
        </p:nvSpPr>
        <p:spPr>
          <a:xfrm>
            <a:off x="506761" y="260648"/>
            <a:ext cx="7161583" cy="1728192"/>
          </a:xfrm>
        </p:spPr>
        <p:txBody>
          <a:bodyPr/>
          <a:lstStyle/>
          <a:p>
            <a:pPr fontAlgn="base">
              <a:lnSpc>
                <a:spcPct val="107000"/>
              </a:lnSpc>
              <a:spcAft>
                <a:spcPts val="800"/>
              </a:spcAft>
            </a:pPr>
            <a: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t>La gestión de riesgos psicosociales</a:t>
            </a:r>
          </a:p>
        </p:txBody>
      </p:sp>
      <p:sp>
        <p:nvSpPr>
          <p:cNvPr id="4099" name="Rectangle 3"/>
          <p:cNvSpPr>
            <a:spLocks noGrp="1" noChangeArrowheads="1"/>
          </p:cNvSpPr>
          <p:nvPr>
            <p:ph type="body" idx="1"/>
          </p:nvPr>
        </p:nvSpPr>
        <p:spPr>
          <a:xfrm>
            <a:off x="755576" y="1704766"/>
            <a:ext cx="7881663" cy="4540459"/>
          </a:xfrm>
        </p:spPr>
        <p:txBody>
          <a:bodyPr/>
          <a:lstStyle/>
          <a:p>
            <a:pPr fontAlgn="base">
              <a:lnSpc>
                <a:spcPct val="107000"/>
              </a:lnSpc>
              <a:spcAft>
                <a:spcPts val="800"/>
              </a:spcAft>
              <a:buFont typeface="Wingdings" panose="05000000000000000000" pitchFamily="2" charset="2"/>
              <a:buChar char="Ø"/>
            </a:pPr>
            <a:r>
              <a:rPr lang="es-ES" sz="1800" b="1"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El Convenio 190 pone especialmente el foco en el tema de la prevención de riesgos laborales</a:t>
            </a: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 Por ello, es fundamental la vertiente de PRL y la revisión de la gestión de los riesgos psicosociales asociados al puesto de trabajo. En este sentido, sería deseable una modificación de la Ley de Prevención de Riesgos Laborales.</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1500"/>
              </a:spcAft>
              <a:buFont typeface="Wingdings" panose="05000000000000000000" pitchFamily="2" charset="2"/>
              <a:buChar char="Ø"/>
            </a:pP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Con el Convenio 190 se refuerza la obligación de las empresas de identificar los peligros y evaluar los riesgos de violencia y acoso en el trabajo, con la participación de los representantes de los trabajadores, así como a adoptar medidas para prevenir y controlar dichos peligros y riesgos y realizar (si fuera necesario) un seguimiento.</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gn="just">
              <a:spcAft>
                <a:spcPts val="800"/>
              </a:spcAft>
              <a:buNone/>
            </a:pP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2054659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15</a:t>
            </a:fld>
            <a:endParaRPr lang="es-ES"/>
          </a:p>
        </p:txBody>
      </p:sp>
      <p:sp>
        <p:nvSpPr>
          <p:cNvPr id="4098" name="Rectangle 2"/>
          <p:cNvSpPr>
            <a:spLocks noGrp="1" noChangeArrowheads="1"/>
          </p:cNvSpPr>
          <p:nvPr>
            <p:ph type="title"/>
          </p:nvPr>
        </p:nvSpPr>
        <p:spPr>
          <a:xfrm>
            <a:off x="506761" y="260648"/>
            <a:ext cx="7161583" cy="1728192"/>
          </a:xfrm>
        </p:spPr>
        <p:txBody>
          <a:bodyPr/>
          <a:lstStyle/>
          <a:p>
            <a:pPr fontAlgn="base">
              <a:lnSpc>
                <a:spcPct val="107000"/>
              </a:lnSpc>
              <a:spcAft>
                <a:spcPts val="800"/>
              </a:spcAft>
            </a:pPr>
            <a: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t>Recomendación </a:t>
            </a:r>
            <a:r>
              <a:rPr lang="es-ES" sz="2400" b="1" dirty="0" err="1">
                <a:solidFill>
                  <a:srgbClr val="000000"/>
                </a:solidFill>
                <a:latin typeface="times" panose="02020603050405020304" pitchFamily="18" charset="0"/>
                <a:ea typeface="Calibri" panose="020F0502020204030204" pitchFamily="34" charset="0"/>
                <a:cs typeface="Times New Roman" panose="02020603050405020304" pitchFamily="18" charset="0"/>
              </a:rPr>
              <a:t>nº</a:t>
            </a:r>
            <a: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t> 206 de la OIT sobre la </a:t>
            </a:r>
            <a:b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br>
            <a: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t>Eliminación de la Violencia y Acoso en el Trabajo</a:t>
            </a:r>
          </a:p>
        </p:txBody>
      </p:sp>
      <p:sp>
        <p:nvSpPr>
          <p:cNvPr id="4099" name="Rectangle 3"/>
          <p:cNvSpPr>
            <a:spLocks noGrp="1" noChangeArrowheads="1"/>
          </p:cNvSpPr>
          <p:nvPr>
            <p:ph type="body" idx="1"/>
          </p:nvPr>
        </p:nvSpPr>
        <p:spPr>
          <a:xfrm>
            <a:off x="755576" y="1704766"/>
            <a:ext cx="7881663" cy="4540459"/>
          </a:xfrm>
        </p:spPr>
        <p:txBody>
          <a:bodyPr/>
          <a:lstStyle/>
          <a:p>
            <a:pPr fontAlgn="base">
              <a:lnSpc>
                <a:spcPct val="107000"/>
              </a:lnSpc>
              <a:spcAft>
                <a:spcPts val="800"/>
              </a:spcAft>
              <a:buFont typeface="Wingdings" panose="05000000000000000000" pitchFamily="2" charset="2"/>
              <a:buChar char="Ø"/>
            </a:pPr>
            <a:r>
              <a:rPr lang="es-ES" sz="1800" dirty="0">
                <a:solidFill>
                  <a:srgbClr val="212121"/>
                </a:solidFill>
                <a:effectLst/>
                <a:latin typeface="Calibri" panose="020F0502020204030204" pitchFamily="34" charset="0"/>
                <a:ea typeface="Calibri" panose="020F0502020204030204" pitchFamily="34" charset="0"/>
              </a:rPr>
              <a:t>En junio de 2019, se adoptó la Recomendación número 206 sobre la eliminación de la violencia y el acoso en el mundo del trabajo, en la 108ª Reunión de la Conferencia Internacional del Trabajo.</a:t>
            </a:r>
          </a:p>
          <a:p>
            <a:pPr fontAlgn="base">
              <a:lnSpc>
                <a:spcPct val="107000"/>
              </a:lnSpc>
              <a:spcAft>
                <a:spcPts val="800"/>
              </a:spcAft>
              <a:buFont typeface="Wingdings" panose="05000000000000000000" pitchFamily="2" charset="2"/>
              <a:buChar char="Ø"/>
            </a:pPr>
            <a:r>
              <a:rPr lang="es-ES" sz="1800" dirty="0">
                <a:solidFill>
                  <a:srgbClr val="212121"/>
                </a:solidFill>
                <a:effectLst/>
                <a:latin typeface="Calibri" panose="020F0502020204030204" pitchFamily="34" charset="0"/>
                <a:ea typeface="Calibri" panose="020F0502020204030204" pitchFamily="34" charset="0"/>
              </a:rPr>
              <a:t> Su objetivo es complementar las disposiciones del Convenio </a:t>
            </a:r>
            <a:r>
              <a:rPr lang="es-ES" sz="1800" dirty="0" err="1">
                <a:solidFill>
                  <a:srgbClr val="212121"/>
                </a:solidFill>
                <a:effectLst/>
                <a:latin typeface="Calibri" panose="020F0502020204030204" pitchFamily="34" charset="0"/>
                <a:ea typeface="Calibri" panose="020F0502020204030204" pitchFamily="34" charset="0"/>
              </a:rPr>
              <a:t>nº</a:t>
            </a:r>
            <a:r>
              <a:rPr lang="es-ES" sz="1800" dirty="0">
                <a:solidFill>
                  <a:srgbClr val="212121"/>
                </a:solidFill>
                <a:effectLst/>
                <a:latin typeface="Calibri" panose="020F0502020204030204" pitchFamily="34" charset="0"/>
                <a:ea typeface="Calibri" panose="020F0502020204030204" pitchFamily="34" charset="0"/>
              </a:rPr>
              <a:t> 190 de la OIT, adoptado simultáneamente en la misma Conferencia y ratificado por España el 25 de mayo de 2022. </a:t>
            </a:r>
          </a:p>
          <a:p>
            <a:pPr algn="just">
              <a:spcAft>
                <a:spcPts val="750"/>
              </a:spcAft>
              <a:buFont typeface="Wingdings" panose="05000000000000000000" pitchFamily="2" charset="2"/>
              <a:buChar char="Ø"/>
            </a:pPr>
            <a:r>
              <a:rPr lang="es-ES" sz="1800" dirty="0">
                <a:solidFill>
                  <a:srgbClr val="212121"/>
                </a:solidFill>
                <a:effectLst/>
                <a:latin typeface="Calibri" panose="020F0502020204030204" pitchFamily="34" charset="0"/>
                <a:ea typeface="Times New Roman" panose="02020603050405020304" pitchFamily="18" charset="0"/>
              </a:rPr>
              <a:t>La recomendación se compone de un preámbulo y cuatro apartados.</a:t>
            </a:r>
          </a:p>
          <a:p>
            <a:pPr algn="just">
              <a:spcAft>
                <a:spcPts val="750"/>
              </a:spcAft>
              <a:buFont typeface="Wingdings" panose="05000000000000000000" pitchFamily="2" charset="2"/>
              <a:buChar char="Ø"/>
            </a:pPr>
            <a:r>
              <a:rPr lang="es-ES" sz="1800" dirty="0">
                <a:solidFill>
                  <a:srgbClr val="212121"/>
                </a:solidFill>
                <a:effectLst/>
                <a:latin typeface="Calibri" panose="020F0502020204030204" pitchFamily="34" charset="0"/>
                <a:ea typeface="Times New Roman" panose="02020603050405020304" pitchFamily="18" charset="0"/>
              </a:rPr>
              <a:t>De acuerdo a lo establecido en el artículo 19 de la Constitución de la OIT, el Ministerio de Asuntos Exteriores, Unión Europea y Cooperación, a propuesta del Ministerio de Trabajo y Economía Social, eleva la Recomendación </a:t>
            </a:r>
            <a:r>
              <a:rPr lang="es-ES" sz="1800" dirty="0" err="1">
                <a:solidFill>
                  <a:srgbClr val="212121"/>
                </a:solidFill>
                <a:effectLst/>
                <a:latin typeface="Calibri" panose="020F0502020204030204" pitchFamily="34" charset="0"/>
                <a:ea typeface="Times New Roman" panose="02020603050405020304" pitchFamily="18" charset="0"/>
              </a:rPr>
              <a:t>nº</a:t>
            </a:r>
            <a:r>
              <a:rPr lang="es-ES" sz="1800" dirty="0">
                <a:solidFill>
                  <a:srgbClr val="212121"/>
                </a:solidFill>
                <a:effectLst/>
                <a:latin typeface="Calibri" panose="020F0502020204030204" pitchFamily="34" charset="0"/>
                <a:ea typeface="Times New Roman" panose="02020603050405020304" pitchFamily="18" charset="0"/>
              </a:rPr>
              <a:t> 206 de la OIT, al Consejo de Ministros para que tome conocimiento de la misma y acuerde su remisión a las Cortes Generales a efectos de su conocimiento.</a:t>
            </a:r>
            <a:endParaRPr lang="es-ES" sz="1800" dirty="0">
              <a:effectLst/>
              <a:latin typeface="Times New Roman" panose="02020603050405020304" pitchFamily="18" charset="0"/>
              <a:ea typeface="Times New Roman" panose="02020603050405020304" pitchFamily="18" charset="0"/>
            </a:endParaRPr>
          </a:p>
          <a:p>
            <a:pPr marL="0" indent="0" algn="just">
              <a:spcAft>
                <a:spcPts val="750"/>
              </a:spcAft>
              <a:buNone/>
            </a:pPr>
            <a:endParaRPr lang="es-ES" sz="1800" dirty="0">
              <a:effectLst/>
              <a:latin typeface="Times New Roman" panose="02020603050405020304" pitchFamily="18" charset="0"/>
              <a:ea typeface="Times New Roman" panose="02020603050405020304" pitchFamily="18" charset="0"/>
            </a:endParaRPr>
          </a:p>
          <a:p>
            <a:pPr marL="0" indent="0" algn="just">
              <a:spcAft>
                <a:spcPts val="800"/>
              </a:spcAft>
              <a:buNone/>
            </a:pP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7496671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16</a:t>
            </a:fld>
            <a:endParaRPr lang="es-ES"/>
          </a:p>
        </p:txBody>
      </p:sp>
      <p:sp>
        <p:nvSpPr>
          <p:cNvPr id="4098" name="Rectangle 2"/>
          <p:cNvSpPr>
            <a:spLocks noGrp="1" noChangeArrowheads="1"/>
          </p:cNvSpPr>
          <p:nvPr>
            <p:ph type="title"/>
          </p:nvPr>
        </p:nvSpPr>
        <p:spPr>
          <a:xfrm>
            <a:off x="74713" y="260648"/>
            <a:ext cx="7881663" cy="1728192"/>
          </a:xfrm>
        </p:spPr>
        <p:txBody>
          <a:bodyPr/>
          <a:lstStyle/>
          <a:p>
            <a:pPr fontAlgn="base">
              <a:lnSpc>
                <a:spcPct val="107000"/>
              </a:lnSpc>
              <a:spcAft>
                <a:spcPts val="800"/>
              </a:spcAft>
            </a:pPr>
            <a: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t>Recomendación </a:t>
            </a:r>
            <a:r>
              <a:rPr lang="es-ES" sz="2400" b="1" dirty="0" err="1">
                <a:solidFill>
                  <a:srgbClr val="000000"/>
                </a:solidFill>
                <a:latin typeface="times" panose="02020603050405020304" pitchFamily="18" charset="0"/>
                <a:ea typeface="Calibri" panose="020F0502020204030204" pitchFamily="34" charset="0"/>
                <a:cs typeface="Times New Roman" panose="02020603050405020304" pitchFamily="18" charset="0"/>
              </a:rPr>
              <a:t>nº</a:t>
            </a:r>
            <a: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t> 206 de la OIT sobre la </a:t>
            </a:r>
            <a:b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br>
            <a: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t>Eliminación de la Violencia y Acoso en el Trabajo</a:t>
            </a:r>
          </a:p>
        </p:txBody>
      </p:sp>
      <p:sp>
        <p:nvSpPr>
          <p:cNvPr id="4099" name="Rectangle 3"/>
          <p:cNvSpPr>
            <a:spLocks noGrp="1" noChangeArrowheads="1"/>
          </p:cNvSpPr>
          <p:nvPr>
            <p:ph type="body" idx="1"/>
          </p:nvPr>
        </p:nvSpPr>
        <p:spPr>
          <a:xfrm>
            <a:off x="755576" y="1544586"/>
            <a:ext cx="7881663" cy="4700639"/>
          </a:xfrm>
        </p:spPr>
        <p:txBody>
          <a:bodyPr/>
          <a:lstStyle/>
          <a:p>
            <a:pPr>
              <a:lnSpc>
                <a:spcPct val="107000"/>
              </a:lnSpc>
              <a:spcAft>
                <a:spcPts val="800"/>
              </a:spcAft>
              <a:buFont typeface="Wingdings" panose="05000000000000000000" pitchFamily="2" charset="2"/>
              <a:buChar char="Ø"/>
            </a:pPr>
            <a:r>
              <a:rPr lang="es-ES" sz="1600" dirty="0">
                <a:solidFill>
                  <a:srgbClr val="212121"/>
                </a:solidFill>
                <a:effectLst/>
                <a:latin typeface="Calibri" panose="020F0502020204030204" pitchFamily="34" charset="0"/>
                <a:ea typeface="Times New Roman" panose="02020603050405020304" pitchFamily="18" charset="0"/>
              </a:rPr>
              <a:t>El primer apartado trata de los "principios fundamentales", instando a los miembros a trasladar dichas disposiciones a sus legislaciones relativas a trabajo y empleo, seguridad y salud, igualdad y no discriminación y a la legislación penal, a garantizar la libertad sindical y el derecho de negociación colectiva, y a tener en cuenta los instrumentos de la OIT sobre igualdad y no discriminación, de igualdad de remuneración y de no discriminación en el empleo y la ocupación.</a:t>
            </a:r>
            <a:endParaRPr lang="es-ES" sz="1600" dirty="0">
              <a:effectLst/>
              <a:latin typeface="Times New Roman" panose="02020603050405020304" pitchFamily="18" charset="0"/>
              <a:ea typeface="Times New Roman" panose="02020603050405020304" pitchFamily="18" charset="0"/>
            </a:endParaRPr>
          </a:p>
          <a:p>
            <a:pPr>
              <a:lnSpc>
                <a:spcPct val="107000"/>
              </a:lnSpc>
              <a:spcAft>
                <a:spcPts val="800"/>
              </a:spcAft>
              <a:buFont typeface="Wingdings" panose="05000000000000000000" pitchFamily="2" charset="2"/>
              <a:buChar char="Ø"/>
            </a:pPr>
            <a:r>
              <a:rPr lang="es-ES" sz="1600" dirty="0">
                <a:solidFill>
                  <a:srgbClr val="212121"/>
                </a:solidFill>
                <a:effectLst/>
                <a:latin typeface="Calibri" panose="020F0502020204030204" pitchFamily="34" charset="0"/>
                <a:ea typeface="Times New Roman" panose="02020603050405020304" pitchFamily="18" charset="0"/>
              </a:rPr>
              <a:t>El segundo apartado se refiere a las "medidas de protección y prevención", señalando que las legislaciones y políticas nacionales sobre seguridad y salud en el trabajo deberán atenerse a lo dispuesto en el artículo 9 del convenio en lo relativo a la participación de los trabajadores y sus representantes en la elaboración de las políticas de empresa sobre prevención del acoso.</a:t>
            </a:r>
            <a:endParaRPr lang="es-ES" sz="1600" dirty="0">
              <a:effectLst/>
              <a:latin typeface="Times New Roman" panose="02020603050405020304" pitchFamily="18" charset="0"/>
              <a:ea typeface="Times New Roman" panose="02020603050405020304" pitchFamily="18" charset="0"/>
            </a:endParaRPr>
          </a:p>
          <a:p>
            <a:pPr fontAlgn="base">
              <a:lnSpc>
                <a:spcPct val="107000"/>
              </a:lnSpc>
              <a:spcAft>
                <a:spcPts val="800"/>
              </a:spcAft>
              <a:buFont typeface="Wingdings" panose="05000000000000000000" pitchFamily="2" charset="2"/>
              <a:buChar char="Ø"/>
            </a:pPr>
            <a:r>
              <a:rPr lang="es-ES" sz="1600" dirty="0">
                <a:solidFill>
                  <a:srgbClr val="212121"/>
                </a:solidFill>
                <a:effectLst/>
                <a:latin typeface="Calibri" panose="020F0502020204030204" pitchFamily="34" charset="0"/>
                <a:ea typeface="Calibri" panose="020F0502020204030204" pitchFamily="34" charset="0"/>
              </a:rPr>
              <a:t>El tercer apartado se ocupa del "control de la aplicación, vías de recurso y reparación y asistencia", y viene a complementar las vías de recurso establecidas en el artículo 10 </a:t>
            </a:r>
            <a:r>
              <a:rPr lang="es-ES" sz="1600">
                <a:solidFill>
                  <a:srgbClr val="212121"/>
                </a:solidFill>
                <a:effectLst/>
                <a:latin typeface="Calibri" panose="020F0502020204030204" pitchFamily="34" charset="0"/>
                <a:ea typeface="Calibri" panose="020F0502020204030204" pitchFamily="34" charset="0"/>
              </a:rPr>
              <a:t>del convenio.</a:t>
            </a:r>
            <a:endParaRPr lang="es-ES" sz="1600" dirty="0">
              <a:solidFill>
                <a:srgbClr val="212121"/>
              </a:solidFill>
              <a:effectLst/>
              <a:latin typeface="Calibri" panose="020F0502020204030204" pitchFamily="34" charset="0"/>
              <a:ea typeface="Calibri" panose="020F0502020204030204" pitchFamily="34" charset="0"/>
            </a:endParaRPr>
          </a:p>
          <a:p>
            <a:pPr fontAlgn="base">
              <a:lnSpc>
                <a:spcPct val="107000"/>
              </a:lnSpc>
              <a:spcAft>
                <a:spcPts val="800"/>
              </a:spcAft>
              <a:buFont typeface="Wingdings" panose="05000000000000000000" pitchFamily="2" charset="2"/>
              <a:buChar char="Ø"/>
            </a:pPr>
            <a:r>
              <a:rPr lang="es-ES" sz="1800" dirty="0">
                <a:solidFill>
                  <a:srgbClr val="212121"/>
                </a:solidFill>
                <a:effectLst/>
                <a:latin typeface="Calibri" panose="020F0502020204030204" pitchFamily="34" charset="0"/>
                <a:ea typeface="Calibri" panose="020F0502020204030204" pitchFamily="34" charset="0"/>
              </a:rPr>
              <a:t> </a:t>
            </a:r>
            <a:r>
              <a:rPr lang="es-ES" sz="1600" dirty="0">
                <a:solidFill>
                  <a:srgbClr val="212121"/>
                </a:solidFill>
                <a:latin typeface="Calibri" panose="020F0502020204030204" pitchFamily="34" charset="0"/>
              </a:rPr>
              <a:t>El cuarto apartado dispone la obligación de los Estados de proporcionar orientación, formación y sensibilización" en relación a la prevención del acoso.</a:t>
            </a: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28919327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17</a:t>
            </a:fld>
            <a:endParaRPr lang="es-ES"/>
          </a:p>
        </p:txBody>
      </p:sp>
      <p:sp>
        <p:nvSpPr>
          <p:cNvPr id="4098" name="Rectangle 2"/>
          <p:cNvSpPr>
            <a:spLocks noGrp="1" noChangeArrowheads="1"/>
          </p:cNvSpPr>
          <p:nvPr>
            <p:ph type="title"/>
          </p:nvPr>
        </p:nvSpPr>
        <p:spPr>
          <a:xfrm>
            <a:off x="506761" y="260648"/>
            <a:ext cx="7161583" cy="1728192"/>
          </a:xfrm>
        </p:spPr>
        <p:txBody>
          <a:bodyPr/>
          <a:lstStyle/>
          <a:p>
            <a:pPr fontAlgn="base">
              <a:lnSpc>
                <a:spcPct val="107000"/>
              </a:lnSpc>
              <a:spcAft>
                <a:spcPts val="800"/>
              </a:spcAft>
            </a:pPr>
            <a:r>
              <a:rPr lang="es-ES" sz="2400" b="1" dirty="0">
                <a:solidFill>
                  <a:srgbClr val="000000"/>
                </a:solidFill>
                <a:effectLst/>
                <a:latin typeface="times" panose="02020603050405020304" pitchFamily="18" charset="0"/>
                <a:ea typeface="Calibri" panose="020F0502020204030204" pitchFamily="34" charset="0"/>
                <a:cs typeface="Times New Roman" panose="02020603050405020304" pitchFamily="18" charset="0"/>
              </a:rPr>
              <a:t>El ciberacoso y/o el acoso a través de medios tecnológicos  en las compañías</a:t>
            </a:r>
          </a:p>
        </p:txBody>
      </p:sp>
      <p:sp>
        <p:nvSpPr>
          <p:cNvPr id="4099" name="Rectangle 3"/>
          <p:cNvSpPr>
            <a:spLocks noGrp="1" noChangeArrowheads="1"/>
          </p:cNvSpPr>
          <p:nvPr>
            <p:ph type="body" idx="1"/>
          </p:nvPr>
        </p:nvSpPr>
        <p:spPr>
          <a:xfrm>
            <a:off x="755576" y="1704766"/>
            <a:ext cx="7881663" cy="4540459"/>
          </a:xfrm>
        </p:spPr>
        <p:txBody>
          <a:bodyPr/>
          <a:lstStyle/>
          <a:p>
            <a:pPr fontAlgn="base">
              <a:lnSpc>
                <a:spcPct val="107000"/>
              </a:lnSpc>
              <a:spcAft>
                <a:spcPts val="800"/>
              </a:spcAft>
              <a:buFont typeface="Wingdings" panose="05000000000000000000" pitchFamily="2" charset="2"/>
              <a:buChar char="Ø"/>
            </a:pPr>
            <a:r>
              <a:rPr lang="es-ES" sz="1800" b="1"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El convenio establece expresamente que quedan protegidas por el convenio las comunicaciones relacionadas con el trabajo, incluidas las realizadas por medio de tecnologías de la información y de la </a:t>
            </a: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comunicación. </a:t>
            </a:r>
          </a:p>
          <a:p>
            <a:pPr marL="361950" indent="0" fontAlgn="base">
              <a:spcBef>
                <a:spcPts val="300"/>
              </a:spcBef>
              <a:spcAft>
                <a:spcPts val="300"/>
              </a:spcAft>
              <a:buNone/>
            </a:pP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Esto enlaza directamente con cuestiones como el ciberacoso, por lo que abordar expresamente esta cuestión dentro del plan acoso y/o el Plan de Igualdad es fundamental.</a:t>
            </a:r>
          </a:p>
          <a:p>
            <a:pPr marL="647700" indent="-285750" fontAlgn="base">
              <a:spcBef>
                <a:spcPts val="300"/>
              </a:spcBef>
              <a:spcAft>
                <a:spcPts val="300"/>
              </a:spcAft>
              <a:buFont typeface="Wingdings" panose="05000000000000000000" pitchFamily="2" charset="2"/>
              <a:buChar char="Ø"/>
            </a:pPr>
            <a:r>
              <a:rPr lang="es-ES" sz="16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ya tenemos sentencias en los tribunales de lo Social sobre cuestiones de acoso laboral relacionadas directamente con esta cuestión; la sentencia del TSJ de Madrid  que ratifica la declaración de procedencia del despido disciplinario de un trabajador por enviar continuamente (dentro y fuera del horario laboral) mensajes a través de </a:t>
            </a:r>
            <a:r>
              <a:rPr lang="es-ES" sz="1600" i="1"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WhatsApp</a:t>
            </a:r>
            <a:r>
              <a:rPr lang="es-ES" sz="16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 a una compañera, tales como: «me tienes loquito», «estás muy buena»… (STSJ de Madrid de 26 de enero de 2023</a:t>
            </a:r>
          </a:p>
          <a:p>
            <a:pPr marL="647700" indent="-285750" fontAlgn="base">
              <a:lnSpc>
                <a:spcPct val="107000"/>
              </a:lnSpc>
              <a:spcAft>
                <a:spcPts val="800"/>
              </a:spcAft>
              <a:buFont typeface="Wingdings" panose="05000000000000000000" pitchFamily="2" charset="2"/>
              <a:buChar char="Ø"/>
            </a:pPr>
            <a:r>
              <a:rPr lang="es-ES" sz="16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En la misma línea, el </a:t>
            </a:r>
            <a:r>
              <a:rPr lang="es-ES" sz="16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hlinkClick r:id="rId2"/>
              </a:rPr>
              <a:t>TSJ de Galicia </a:t>
            </a:r>
            <a:r>
              <a:rPr lang="es-ES" sz="16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ha ratificado la sanción impuesta a un trabajador (delegado sindical) por insinuar a una compañera de trabajo (a través de </a:t>
            </a:r>
            <a:r>
              <a:rPr lang="es-ES" sz="1600" i="1" dirty="0" err="1">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Teams</a:t>
            </a:r>
            <a:r>
              <a:rPr lang="es-ES" sz="16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 que se acostara con un tercero para conseguir un ascenso en el trabajo </a:t>
            </a:r>
            <a:endParaRPr lang="es-ES" sz="1600" dirty="0">
              <a:effectLst/>
              <a:latin typeface="Calibri" panose="020F0502020204030204" pitchFamily="34" charset="0"/>
              <a:ea typeface="Calibri" panose="020F0502020204030204" pitchFamily="34" charset="0"/>
              <a:cs typeface="Times New Roman" panose="02020603050405020304" pitchFamily="18" charset="0"/>
            </a:endParaRPr>
          </a:p>
          <a:p>
            <a:pPr fontAlgn="base">
              <a:lnSpc>
                <a:spcPct val="107000"/>
              </a:lnSpc>
              <a:spcAft>
                <a:spcPts val="800"/>
              </a:spcAft>
              <a:buFont typeface="Wingdings" panose="05000000000000000000" pitchFamily="2" charset="2"/>
              <a:buChar char="Ø"/>
            </a:pPr>
            <a:endParaRPr lang="es-ES" sz="1800" dirty="0">
              <a:solidFill>
                <a:srgbClr val="000000"/>
              </a:solidFill>
              <a:latin typeface="times" panose="02020603050405020304" pitchFamily="18" charset="0"/>
              <a:ea typeface="Calibri" panose="020F0502020204030204" pitchFamily="34" charset="0"/>
              <a:cs typeface="Times New Roman" panose="02020603050405020304" pitchFamily="18" charset="0"/>
            </a:endParaRPr>
          </a:p>
          <a:p>
            <a:pPr marL="0" indent="0" algn="just">
              <a:spcAft>
                <a:spcPts val="800"/>
              </a:spcAft>
              <a:buNone/>
            </a:pPr>
            <a:endParaRPr lang="es-ES" sz="18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26852323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18</a:t>
            </a:fld>
            <a:endParaRPr lang="es-ES"/>
          </a:p>
        </p:txBody>
      </p:sp>
      <p:sp>
        <p:nvSpPr>
          <p:cNvPr id="4098" name="Rectangle 2"/>
          <p:cNvSpPr>
            <a:spLocks noGrp="1" noChangeArrowheads="1"/>
          </p:cNvSpPr>
          <p:nvPr>
            <p:ph type="title"/>
          </p:nvPr>
        </p:nvSpPr>
        <p:spPr>
          <a:xfrm>
            <a:off x="506761" y="260648"/>
            <a:ext cx="7161583" cy="1728192"/>
          </a:xfrm>
        </p:spPr>
        <p:txBody>
          <a:bodyPr/>
          <a:lstStyle/>
          <a:p>
            <a:pPr fontAlgn="base">
              <a:lnSpc>
                <a:spcPct val="107000"/>
              </a:lnSpc>
              <a:spcAft>
                <a:spcPts val="800"/>
              </a:spcAft>
            </a:pPr>
            <a: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t>El impacto en los tribunales de lo Social y</a:t>
            </a:r>
            <a:b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br>
            <a:r>
              <a:rPr lang="es-ES" sz="2400" b="1" dirty="0">
                <a:solidFill>
                  <a:srgbClr val="000000"/>
                </a:solidFill>
                <a:latin typeface="times" panose="02020603050405020304" pitchFamily="18" charset="0"/>
                <a:ea typeface="Calibri" panose="020F0502020204030204" pitchFamily="34" charset="0"/>
                <a:cs typeface="Times New Roman" panose="02020603050405020304" pitchFamily="18" charset="0"/>
              </a:rPr>
              <a:t>Negociación colectiva</a:t>
            </a:r>
          </a:p>
        </p:txBody>
      </p:sp>
      <p:sp>
        <p:nvSpPr>
          <p:cNvPr id="4099" name="Rectangle 3"/>
          <p:cNvSpPr>
            <a:spLocks noGrp="1" noChangeArrowheads="1"/>
          </p:cNvSpPr>
          <p:nvPr>
            <p:ph type="body" idx="1"/>
          </p:nvPr>
        </p:nvSpPr>
        <p:spPr>
          <a:xfrm>
            <a:off x="755576" y="1704766"/>
            <a:ext cx="7881663" cy="4540459"/>
          </a:xfrm>
        </p:spPr>
        <p:txBody>
          <a:bodyPr/>
          <a:lstStyle/>
          <a:p>
            <a:pPr marL="361950" indent="0" fontAlgn="base">
              <a:lnSpc>
                <a:spcPct val="107000"/>
              </a:lnSpc>
              <a:spcAft>
                <a:spcPts val="800"/>
              </a:spcAft>
              <a:buNone/>
            </a:pPr>
            <a:endPar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endParaRPr>
          </a:p>
          <a:p>
            <a:pPr marL="361950" indent="0" fontAlgn="base">
              <a:lnSpc>
                <a:spcPct val="107000"/>
              </a:lnSpc>
              <a:spcAft>
                <a:spcPts val="800"/>
              </a:spcAft>
              <a:buNone/>
            </a:pP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Por supuesto, será muy interesante ver el impacto que tiene en los tribunales de lo Social el Convenio 190, por ejemplo en supuestos de nulidad del despido por acoso laboral, demandas por </a:t>
            </a:r>
            <a:r>
              <a:rPr lang="es-ES" sz="1800" i="1"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mobbing</a:t>
            </a: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 o el alcance del concepto de “violencia laboral”, puesto que el convenio cubre mucho más allá de lo que es el centro de trabajo.</a:t>
            </a:r>
          </a:p>
          <a:p>
            <a:pPr marL="361950" indent="0">
              <a:lnSpc>
                <a:spcPct val="107000"/>
              </a:lnSpc>
              <a:spcAft>
                <a:spcPts val="800"/>
              </a:spcAft>
              <a:buNone/>
            </a:pPr>
            <a:r>
              <a:rPr lang="es-ES" sz="1800" dirty="0">
                <a:solidFill>
                  <a:srgbClr val="000000"/>
                </a:solidFill>
                <a:effectLst/>
                <a:latin typeface="times" panose="02020603050405020304" pitchFamily="18" charset="0"/>
                <a:ea typeface="Times New Roman" panose="02020603050405020304" pitchFamily="18" charset="0"/>
                <a:cs typeface="Times New Roman" panose="02020603050405020304" pitchFamily="18" charset="0"/>
              </a:rPr>
              <a:t>Unido a lo anterior, también será muy interesante ver cómo “mueve ficha” a partir de ahora la negociación colectiva y cómo en los nuevos convenios colectivos que se negocien se tiene en cuenta lo dispuesto en el Convenio 190.</a:t>
            </a: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a:p>
            <a:pPr marL="361950" indent="0" fontAlgn="base">
              <a:lnSpc>
                <a:spcPct val="107000"/>
              </a:lnSpc>
              <a:spcAft>
                <a:spcPts val="800"/>
              </a:spcAft>
              <a:buNone/>
            </a:pPr>
            <a:endParaRPr lang="es-ES"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3228225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19</a:t>
            </a:fld>
            <a:endParaRPr lang="es-ES"/>
          </a:p>
        </p:txBody>
      </p:sp>
      <p:sp>
        <p:nvSpPr>
          <p:cNvPr id="4098" name="Rectangle 2"/>
          <p:cNvSpPr>
            <a:spLocks noGrp="1" noChangeArrowheads="1"/>
          </p:cNvSpPr>
          <p:nvPr>
            <p:ph type="title"/>
          </p:nvPr>
        </p:nvSpPr>
        <p:spPr>
          <a:xfrm>
            <a:off x="506761" y="0"/>
            <a:ext cx="7161583" cy="1412776"/>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Marco normativo</a:t>
            </a:r>
            <a:endParaRPr lang="es-ES" sz="2000" b="1" dirty="0">
              <a:solidFill>
                <a:srgbClr val="008000"/>
              </a:solidFill>
              <a:latin typeface="Tahoma" pitchFamily="34"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graphicFrame>
        <p:nvGraphicFramePr>
          <p:cNvPr id="2" name="Tabla 2">
            <a:extLst>
              <a:ext uri="{FF2B5EF4-FFF2-40B4-BE49-F238E27FC236}">
                <a16:creationId xmlns:a16="http://schemas.microsoft.com/office/drawing/2014/main" id="{C547F05E-7601-3435-DDE5-8B2BEAC22543}"/>
              </a:ext>
            </a:extLst>
          </p:cNvPr>
          <p:cNvGraphicFramePr>
            <a:graphicFrameLocks noGrp="1"/>
          </p:cNvGraphicFramePr>
          <p:nvPr>
            <p:extLst>
              <p:ext uri="{D42A27DB-BD31-4B8C-83A1-F6EECF244321}">
                <p14:modId xmlns:p14="http://schemas.microsoft.com/office/powerpoint/2010/main" val="3683416873"/>
              </p:ext>
            </p:extLst>
          </p:nvPr>
        </p:nvGraphicFramePr>
        <p:xfrm>
          <a:off x="1043608" y="1340767"/>
          <a:ext cx="6888087" cy="5135151"/>
        </p:xfrm>
        <a:graphic>
          <a:graphicData uri="http://schemas.openxmlformats.org/drawingml/2006/table">
            <a:tbl>
              <a:tblPr firstRow="1" bandRow="1">
                <a:tableStyleId>{5C22544A-7EE6-4342-B048-85BDC9FD1C3A}</a:tableStyleId>
              </a:tblPr>
              <a:tblGrid>
                <a:gridCol w="2296029">
                  <a:extLst>
                    <a:ext uri="{9D8B030D-6E8A-4147-A177-3AD203B41FA5}">
                      <a16:colId xmlns:a16="http://schemas.microsoft.com/office/drawing/2014/main" val="3788438407"/>
                    </a:ext>
                  </a:extLst>
                </a:gridCol>
                <a:gridCol w="2296029">
                  <a:extLst>
                    <a:ext uri="{9D8B030D-6E8A-4147-A177-3AD203B41FA5}">
                      <a16:colId xmlns:a16="http://schemas.microsoft.com/office/drawing/2014/main" val="1181778233"/>
                    </a:ext>
                  </a:extLst>
                </a:gridCol>
                <a:gridCol w="2296029">
                  <a:extLst>
                    <a:ext uri="{9D8B030D-6E8A-4147-A177-3AD203B41FA5}">
                      <a16:colId xmlns:a16="http://schemas.microsoft.com/office/drawing/2014/main" val="3000426947"/>
                    </a:ext>
                  </a:extLst>
                </a:gridCol>
              </a:tblGrid>
              <a:tr h="1711717">
                <a:tc>
                  <a:txBody>
                    <a:bodyPr/>
                    <a:lstStyle/>
                    <a:p>
                      <a:endParaRPr lang="es-ES" sz="1200" b="1" dirty="0">
                        <a:latin typeface="Calibri" panose="020F0502020204030204" pitchFamily="34" charset="0"/>
                        <a:cs typeface="Calibri" panose="020F0502020204030204" pitchFamily="34" charset="0"/>
                      </a:endParaRPr>
                    </a:p>
                    <a:p>
                      <a:endParaRPr lang="es-ES" sz="1200" b="1" dirty="0">
                        <a:latin typeface="Calibri" panose="020F0502020204030204" pitchFamily="34" charset="0"/>
                        <a:cs typeface="Calibri" panose="020F0502020204030204" pitchFamily="34" charset="0"/>
                      </a:endParaRPr>
                    </a:p>
                    <a:p>
                      <a:pPr marL="185738" indent="-185738" algn="just"/>
                      <a:r>
                        <a:rPr lang="es-ES" sz="1200" b="1" dirty="0">
                          <a:latin typeface="Calibri" panose="020F0502020204030204" pitchFamily="34" charset="0"/>
                          <a:cs typeface="Calibri" panose="020F0502020204030204" pitchFamily="34" charset="0"/>
                        </a:rPr>
                        <a:t>     RD 39/1997</a:t>
                      </a:r>
                      <a:r>
                        <a:rPr lang="es-ES" sz="1200" dirty="0">
                          <a:latin typeface="Calibri" panose="020F0502020204030204" pitchFamily="34" charset="0"/>
                          <a:cs typeface="Calibri" panose="020F0502020204030204" pitchFamily="34" charset="0"/>
                        </a:rPr>
                        <a:t>, de 17 de enero, por el que se aprueba el Reglamento de Servicios de Prevención</a:t>
                      </a:r>
                    </a:p>
                  </a:txBody>
                  <a:tcPr/>
                </a:tc>
                <a:tc>
                  <a:txBody>
                    <a:bodyPr/>
                    <a:lstStyle/>
                    <a:p>
                      <a:endParaRPr lang="es-ES" dirty="0"/>
                    </a:p>
                  </a:txBody>
                  <a:tcPr/>
                </a:tc>
                <a:tc>
                  <a:txBody>
                    <a:bodyPr/>
                    <a:lstStyle/>
                    <a:p>
                      <a:endParaRPr lang="es-ES" sz="1200" b="0" kern="1200" dirty="0">
                        <a:solidFill>
                          <a:schemeClr val="dk1"/>
                        </a:solidFill>
                        <a:latin typeface="Calibri" panose="020F0502020204030204" pitchFamily="34" charset="0"/>
                        <a:ea typeface="+mn-ea"/>
                        <a:cs typeface="Calibri" panose="020F0502020204030204" pitchFamily="34" charset="0"/>
                      </a:endParaRPr>
                    </a:p>
                    <a:p>
                      <a:r>
                        <a:rPr lang="es-ES" sz="1200" b="0" kern="1200" dirty="0">
                          <a:solidFill>
                            <a:schemeClr val="dk1"/>
                          </a:solidFill>
                          <a:latin typeface="Calibri" panose="020F0502020204030204" pitchFamily="34" charset="0"/>
                          <a:ea typeface="+mn-ea"/>
                          <a:cs typeface="Calibri" panose="020F0502020204030204" pitchFamily="34" charset="0"/>
                        </a:rPr>
                        <a:t>La</a:t>
                      </a:r>
                      <a:r>
                        <a:rPr lang="es-ES" sz="1200" b="1" kern="1200" dirty="0">
                          <a:solidFill>
                            <a:schemeClr val="dk1"/>
                          </a:solidFill>
                          <a:latin typeface="Calibri" panose="020F0502020204030204" pitchFamily="34" charset="0"/>
                          <a:ea typeface="+mn-ea"/>
                          <a:cs typeface="Calibri" panose="020F0502020204030204" pitchFamily="34" charset="0"/>
                        </a:rPr>
                        <a:t> ley de prevención de Riesgos Laborales </a:t>
                      </a:r>
                      <a:r>
                        <a:rPr lang="es-ES" sz="1200" b="0" kern="1200" dirty="0">
                          <a:solidFill>
                            <a:schemeClr val="dk1"/>
                          </a:solidFill>
                          <a:latin typeface="Calibri" panose="020F0502020204030204" pitchFamily="34" charset="0"/>
                          <a:ea typeface="+mn-ea"/>
                          <a:cs typeface="Calibri" panose="020F0502020204030204" pitchFamily="34" charset="0"/>
                        </a:rPr>
                        <a:t>Ley 31/1995 determina los principios aplicables a la prevención de los riesgos laborales y con ello a los riesgos psicosociales </a:t>
                      </a:r>
                    </a:p>
                  </a:txBody>
                  <a:tcPr/>
                </a:tc>
                <a:extLst>
                  <a:ext uri="{0D108BD9-81ED-4DB2-BD59-A6C34878D82A}">
                    <a16:rowId xmlns:a16="http://schemas.microsoft.com/office/drawing/2014/main" val="1376255074"/>
                  </a:ext>
                </a:extLst>
              </a:tr>
              <a:tr h="1711717">
                <a:tc>
                  <a:txBody>
                    <a:bodyPr/>
                    <a:lstStyle/>
                    <a:p>
                      <a:endParaRPr lang="es-ES" sz="1200" dirty="0">
                        <a:latin typeface="Calibri" panose="020F0502020204030204" pitchFamily="34" charset="0"/>
                        <a:cs typeface="Calibri" panose="020F0502020204030204" pitchFamily="34" charset="0"/>
                      </a:endParaRPr>
                    </a:p>
                    <a:p>
                      <a:r>
                        <a:rPr lang="es-ES" sz="1200" dirty="0">
                          <a:latin typeface="Calibri" panose="020F0502020204030204" pitchFamily="34" charset="0"/>
                          <a:cs typeface="Calibri" panose="020F0502020204030204" pitchFamily="34" charset="0"/>
                        </a:rPr>
                        <a:t>El </a:t>
                      </a:r>
                      <a:r>
                        <a:rPr lang="es-ES" sz="1200" b="1" dirty="0">
                          <a:latin typeface="Calibri" panose="020F0502020204030204" pitchFamily="34" charset="0"/>
                          <a:cs typeface="Calibri" panose="020F0502020204030204" pitchFamily="34" charset="0"/>
                        </a:rPr>
                        <a:t>Estatuto de los trabajadores </a:t>
                      </a:r>
                      <a:r>
                        <a:rPr lang="es-ES" sz="1200" dirty="0">
                          <a:latin typeface="Calibri" panose="020F0502020204030204" pitchFamily="34" charset="0"/>
                          <a:cs typeface="Calibri" panose="020F0502020204030204" pitchFamily="34" charset="0"/>
                        </a:rPr>
                        <a:t>regula las condiciones de trabajo en los artículos que se refieren a descansos, tiempo de trabajo, trabajo nocturno, a turnos y ritmo de trabajo (art. 34 a 38)</a:t>
                      </a:r>
                    </a:p>
                  </a:txBody>
                  <a:tcPr/>
                </a:tc>
                <a:tc>
                  <a:txBody>
                    <a:bodyPr/>
                    <a:lstStyle/>
                    <a:p>
                      <a:endParaRPr lang="es-E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050" b="1" kern="1200" dirty="0">
                          <a:solidFill>
                            <a:schemeClr val="dk1"/>
                          </a:solidFill>
                          <a:latin typeface="Calibri" panose="020F0502020204030204" pitchFamily="34" charset="0"/>
                          <a:ea typeface="+mn-ea"/>
                          <a:cs typeface="Calibri" panose="020F0502020204030204" pitchFamily="34" charset="0"/>
                        </a:rPr>
                        <a:t>La Constitución Española  </a:t>
                      </a:r>
                      <a:r>
                        <a:rPr lang="es-ES" sz="1050" b="0" kern="1200" dirty="0">
                          <a:solidFill>
                            <a:schemeClr val="dk1"/>
                          </a:solidFill>
                          <a:latin typeface="Calibri" panose="020F0502020204030204" pitchFamily="34" charset="0"/>
                          <a:ea typeface="+mn-ea"/>
                          <a:cs typeface="Calibri" panose="020F0502020204030204" pitchFamily="34" charset="0"/>
                        </a:rPr>
                        <a:t>recoge el derecho a la integridad moral (art. 15 CE) y la dignidad de los trabajadores(art. 4.2 ET). </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050" b="0" kern="1200" dirty="0">
                          <a:solidFill>
                            <a:schemeClr val="dk1"/>
                          </a:solidFill>
                          <a:latin typeface="Calibri" panose="020F0502020204030204" pitchFamily="34" charset="0"/>
                          <a:ea typeface="+mn-ea"/>
                          <a:cs typeface="Calibri" panose="020F0502020204030204" pitchFamily="34" charset="0"/>
                        </a:rPr>
                        <a:t>O el derecho a la intimidad y al honor (art.18 CE y art. 4.2 ET)</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050" b="0" kern="1200" dirty="0">
                          <a:solidFill>
                            <a:schemeClr val="dk1"/>
                          </a:solidFill>
                          <a:latin typeface="Calibri" panose="020F0502020204030204" pitchFamily="34" charset="0"/>
                          <a:ea typeface="+mn-ea"/>
                          <a:cs typeface="Calibri" panose="020F0502020204030204" pitchFamily="34" charset="0"/>
                        </a:rPr>
                        <a:t>O Derecho a la Igualdad de trato y no discriminación (art. 14 CE; art. 4.2 y 17 ET)</a:t>
                      </a:r>
                      <a:endParaRPr lang="es-ES" b="0" dirty="0"/>
                    </a:p>
                  </a:txBody>
                  <a:tcPr/>
                </a:tc>
                <a:extLst>
                  <a:ext uri="{0D108BD9-81ED-4DB2-BD59-A6C34878D82A}">
                    <a16:rowId xmlns:a16="http://schemas.microsoft.com/office/drawing/2014/main" val="3314210762"/>
                  </a:ext>
                </a:extLst>
              </a:tr>
              <a:tr h="1711717">
                <a:tc>
                  <a:txBody>
                    <a:bodyPr/>
                    <a:lstStyle/>
                    <a:p>
                      <a:endParaRPr lang="es-ES" sz="1200" b="1" dirty="0">
                        <a:latin typeface="Calibri" panose="020F0502020204030204" pitchFamily="34" charset="0"/>
                        <a:cs typeface="Calibri" panose="020F0502020204030204" pitchFamily="34" charset="0"/>
                      </a:endParaRPr>
                    </a:p>
                    <a:p>
                      <a:pPr marL="173038" indent="0"/>
                      <a:endParaRPr lang="es-ES" sz="1200" b="1" dirty="0">
                        <a:latin typeface="Calibri" panose="020F0502020204030204" pitchFamily="34" charset="0"/>
                        <a:cs typeface="Calibri" panose="020F0502020204030204" pitchFamily="34" charset="0"/>
                      </a:endParaRPr>
                    </a:p>
                    <a:p>
                      <a:pPr marL="173038" indent="0"/>
                      <a:r>
                        <a:rPr lang="es-ES" sz="1200" b="1" dirty="0">
                          <a:latin typeface="Calibri" panose="020F0502020204030204" pitchFamily="34" charset="0"/>
                          <a:cs typeface="Calibri" panose="020F0502020204030204" pitchFamily="34" charset="0"/>
                        </a:rPr>
                        <a:t>Ley 15/2022</a:t>
                      </a:r>
                      <a:r>
                        <a:rPr lang="es-ES" sz="1200" dirty="0">
                          <a:latin typeface="Calibri" panose="020F0502020204030204" pitchFamily="34" charset="0"/>
                          <a:cs typeface="Calibri" panose="020F0502020204030204" pitchFamily="34" charset="0"/>
                        </a:rPr>
                        <a:t>, de 12 de julio, integral para la igualdad de trato y la no discriminación</a:t>
                      </a:r>
                    </a:p>
                  </a:txBody>
                  <a:tcPr/>
                </a:tc>
                <a:tc>
                  <a:txBody>
                    <a:bodyPr/>
                    <a:lstStyle/>
                    <a:p>
                      <a:pPr algn="just"/>
                      <a:endParaRPr lang="es-ES" sz="1200" b="1" kern="1200" dirty="0">
                        <a:solidFill>
                          <a:schemeClr val="dk1"/>
                        </a:solidFill>
                        <a:latin typeface="Calibri" panose="020F0502020204030204" pitchFamily="34" charset="0"/>
                        <a:ea typeface="+mn-ea"/>
                        <a:cs typeface="Calibri" panose="020F0502020204030204" pitchFamily="34" charset="0"/>
                      </a:endParaRPr>
                    </a:p>
                    <a:p>
                      <a:pPr marL="173038" indent="0" algn="just"/>
                      <a:endParaRPr lang="es-ES" sz="1200" b="1" kern="1200" dirty="0">
                        <a:solidFill>
                          <a:schemeClr val="dk1"/>
                        </a:solidFill>
                        <a:latin typeface="Calibri" panose="020F0502020204030204" pitchFamily="34" charset="0"/>
                        <a:ea typeface="+mn-ea"/>
                        <a:cs typeface="Calibri" panose="020F0502020204030204" pitchFamily="34" charset="0"/>
                      </a:endParaRPr>
                    </a:p>
                    <a:p>
                      <a:pPr marL="173038" indent="0" algn="just"/>
                      <a:r>
                        <a:rPr lang="es-ES" sz="1200" b="1" kern="1200" dirty="0">
                          <a:solidFill>
                            <a:schemeClr val="dk1"/>
                          </a:solidFill>
                          <a:latin typeface="Calibri" panose="020F0502020204030204" pitchFamily="34" charset="0"/>
                          <a:ea typeface="+mn-ea"/>
                          <a:cs typeface="Calibri" panose="020F0502020204030204" pitchFamily="34" charset="0"/>
                        </a:rPr>
                        <a:t>Ley orgánica </a:t>
                      </a:r>
                      <a:r>
                        <a:rPr lang="es-ES" sz="1200" kern="1200" dirty="0">
                          <a:solidFill>
                            <a:schemeClr val="dk1"/>
                          </a:solidFill>
                          <a:latin typeface="Calibri" panose="020F0502020204030204" pitchFamily="34" charset="0"/>
                          <a:ea typeface="+mn-ea"/>
                          <a:cs typeface="Calibri" panose="020F0502020204030204" pitchFamily="34" charset="0"/>
                        </a:rPr>
                        <a:t>3/2007 de 22 de mayo, </a:t>
                      </a:r>
                      <a:r>
                        <a:rPr lang="es-ES" sz="1200" b="0" kern="1200" dirty="0">
                          <a:solidFill>
                            <a:schemeClr val="dk1"/>
                          </a:solidFill>
                          <a:latin typeface="Calibri" panose="020F0502020204030204" pitchFamily="34" charset="0"/>
                          <a:ea typeface="+mn-ea"/>
                          <a:cs typeface="Calibri" panose="020F0502020204030204" pitchFamily="34" charset="0"/>
                        </a:rPr>
                        <a:t>para la igualdad efectiva entre hombres y mujeres</a:t>
                      </a:r>
                    </a:p>
                  </a:txBody>
                  <a:tcPr/>
                </a:tc>
                <a:tc>
                  <a:txBody>
                    <a:bodyPr/>
                    <a:lstStyle/>
                    <a:p>
                      <a:pPr marL="0" indent="0"/>
                      <a:r>
                        <a:rPr lang="es-ES" sz="1050" dirty="0"/>
                        <a:t>Convenio 190 de la OIT; instrumento de adhesión al Convenio </a:t>
                      </a:r>
                      <a:r>
                        <a:rPr lang="es-ES" sz="1050" dirty="0" err="1"/>
                        <a:t>wsobre</a:t>
                      </a:r>
                      <a:r>
                        <a:rPr lang="es-ES" sz="1050" dirty="0"/>
                        <a:t> la eliminación de la violencia y el acoso en el mundo del trabajo, hecho en Ginebra el 21 de junio de 2019</a:t>
                      </a:r>
                    </a:p>
                  </a:txBody>
                  <a:tcPr/>
                </a:tc>
                <a:extLst>
                  <a:ext uri="{0D108BD9-81ED-4DB2-BD59-A6C34878D82A}">
                    <a16:rowId xmlns:a16="http://schemas.microsoft.com/office/drawing/2014/main" val="104011314"/>
                  </a:ext>
                </a:extLst>
              </a:tr>
            </a:tbl>
          </a:graphicData>
        </a:graphic>
      </p:graphicFrame>
    </p:spTree>
    <p:extLst>
      <p:ext uri="{BB962C8B-B14F-4D97-AF65-F5344CB8AC3E}">
        <p14:creationId xmlns:p14="http://schemas.microsoft.com/office/powerpoint/2010/main" val="2690617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2</a:t>
            </a:fld>
            <a:endParaRPr lang="es-ES"/>
          </a:p>
        </p:txBody>
      </p:sp>
      <p:sp>
        <p:nvSpPr>
          <p:cNvPr id="4098" name="Rectangle 2"/>
          <p:cNvSpPr>
            <a:spLocks noGrp="1" noChangeArrowheads="1"/>
          </p:cNvSpPr>
          <p:nvPr>
            <p:ph type="title"/>
          </p:nvPr>
        </p:nvSpPr>
        <p:spPr>
          <a:xfrm>
            <a:off x="506761" y="136524"/>
            <a:ext cx="7161583" cy="1348259"/>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RIESGOS PSICOSOCIALES: CONCEPTOS BÁSICOS</a:t>
            </a:r>
            <a:endParaRPr lang="es-ES" sz="20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340767"/>
            <a:ext cx="7881663" cy="5052765"/>
          </a:xfrm>
        </p:spPr>
        <p:txBody>
          <a:bodyPr/>
          <a:lstStyle/>
          <a:p>
            <a:pPr marL="0" indent="0" algn="ctr">
              <a:lnSpc>
                <a:spcPct val="107000"/>
              </a:lnSpc>
              <a:spcAft>
                <a:spcPts val="800"/>
              </a:spcAft>
              <a:buNone/>
            </a:pPr>
            <a:r>
              <a:rPr lang="es-ES" sz="1800" dirty="0">
                <a:effectLst/>
                <a:latin typeface="Calibri" panose="020F0502020204030204" pitchFamily="34" charset="0"/>
                <a:ea typeface="Calibri" panose="020F0502020204030204" pitchFamily="34" charset="0"/>
                <a:cs typeface="Times New Roman" panose="02020603050405020304" pitchFamily="18" charset="0"/>
              </a:rPr>
              <a:t>Ley 31/1995, de 8 de noviembre, de Prevención de Riesgos Laborales</a:t>
            </a:r>
          </a:p>
          <a:p>
            <a:pPr marL="0" indent="0" algn="l">
              <a:buNone/>
            </a:pPr>
            <a:r>
              <a:rPr lang="es-ES" sz="1800" dirty="0">
                <a:latin typeface="Calibri" panose="020F0502020204030204" pitchFamily="34" charset="0"/>
                <a:ea typeface="Calibri" panose="020F0502020204030204" pitchFamily="34" charset="0"/>
                <a:cs typeface="Times New Roman" panose="02020603050405020304" pitchFamily="18" charset="0"/>
              </a:rPr>
              <a:t>Artículo 14.1 el “</a:t>
            </a:r>
            <a:r>
              <a:rPr lang="es-ES" sz="1800" dirty="0">
                <a:latin typeface="Calibri" panose="020F0502020204030204" pitchFamily="34" charset="0"/>
                <a:cs typeface="Times New Roman" panose="02020603050405020304" pitchFamily="18" charset="0"/>
              </a:rPr>
              <a:t>Derecho a la protección frente a los riesgos laborales”.</a:t>
            </a:r>
          </a:p>
          <a:p>
            <a:pPr marL="0" indent="0" algn="just">
              <a:buNone/>
            </a:pPr>
            <a:r>
              <a:rPr lang="es-ES" sz="1800" dirty="0">
                <a:latin typeface="Calibri" panose="020F0502020204030204" pitchFamily="34" charset="0"/>
                <a:cs typeface="Times New Roman" panose="02020603050405020304" pitchFamily="18" charset="0"/>
              </a:rPr>
              <a:t>1. Los </a:t>
            </a:r>
            <a:r>
              <a:rPr lang="es-ES" sz="1800" b="1" dirty="0">
                <a:latin typeface="Calibri" panose="020F0502020204030204" pitchFamily="34" charset="0"/>
                <a:cs typeface="Times New Roman" panose="02020603050405020304" pitchFamily="18" charset="0"/>
              </a:rPr>
              <a:t>trabajadores</a:t>
            </a:r>
            <a:r>
              <a:rPr lang="es-ES" sz="1800" dirty="0">
                <a:latin typeface="Calibri" panose="020F0502020204030204" pitchFamily="34" charset="0"/>
                <a:cs typeface="Times New Roman" panose="02020603050405020304" pitchFamily="18" charset="0"/>
              </a:rPr>
              <a:t> </a:t>
            </a:r>
            <a:r>
              <a:rPr lang="es-ES" sz="1800" b="1" dirty="0">
                <a:latin typeface="Calibri" panose="020F0502020204030204" pitchFamily="34" charset="0"/>
                <a:cs typeface="Times New Roman" panose="02020603050405020304" pitchFamily="18" charset="0"/>
              </a:rPr>
              <a:t>tienen derecho a una protección eficaz en materia de seguridad y salud en el trabajo.</a:t>
            </a:r>
            <a:endParaRPr lang="es-ES" sz="1600" b="1" dirty="0">
              <a:latin typeface="Calibri" panose="020F0502020204030204" pitchFamily="34" charset="0"/>
              <a:cs typeface="Times New Roman" panose="02020603050405020304" pitchFamily="18" charset="0"/>
            </a:endParaRPr>
          </a:p>
          <a:p>
            <a:pPr algn="just">
              <a:buFont typeface="Wingdings" panose="05000000000000000000" pitchFamily="2" charset="2"/>
              <a:buChar char="Ø"/>
            </a:pPr>
            <a:r>
              <a:rPr lang="es-ES" sz="1600" dirty="0">
                <a:latin typeface="Calibri" panose="020F0502020204030204" pitchFamily="34" charset="0"/>
                <a:cs typeface="Times New Roman" panose="02020603050405020304" pitchFamily="18" charset="0"/>
              </a:rPr>
              <a:t>El citado derecho supone la existencia de un correlativo deber del empresario de protección de los trabajadores frente a los riesgos laborales.</a:t>
            </a:r>
          </a:p>
          <a:p>
            <a:pPr algn="just">
              <a:buFont typeface="Wingdings" panose="05000000000000000000" pitchFamily="2" charset="2"/>
              <a:buChar char="Ø"/>
            </a:pPr>
            <a:r>
              <a:rPr lang="es-ES" sz="1600" dirty="0">
                <a:latin typeface="Calibri" panose="020F0502020204030204" pitchFamily="34" charset="0"/>
                <a:cs typeface="Times New Roman" panose="02020603050405020304" pitchFamily="18" charset="0"/>
              </a:rPr>
              <a:t>Este deber de protección constituye, igualmente, un deber de las Administraciones públicas respecto del personal a su servicio…</a:t>
            </a:r>
          </a:p>
          <a:p>
            <a:pPr marL="0" indent="0" algn="just">
              <a:lnSpc>
                <a:spcPct val="107000"/>
              </a:lnSpc>
              <a:spcAft>
                <a:spcPts val="800"/>
              </a:spcAft>
              <a:buNone/>
            </a:pPr>
            <a:r>
              <a:rPr lang="es-ES" sz="1800" dirty="0">
                <a:latin typeface="Calibri" panose="020F0502020204030204" pitchFamily="34" charset="0"/>
                <a:cs typeface="Times New Roman" panose="02020603050405020304" pitchFamily="18" charset="0"/>
              </a:rPr>
              <a:t>2. En cumplimiento del deber de protección, </a:t>
            </a:r>
            <a:r>
              <a:rPr lang="es-ES" sz="1800" b="1" dirty="0">
                <a:latin typeface="Calibri" panose="020F0502020204030204" pitchFamily="34" charset="0"/>
                <a:cs typeface="Times New Roman" panose="02020603050405020304" pitchFamily="18" charset="0"/>
              </a:rPr>
              <a:t>el empresario deberá garantizar la seguridad y la salud de los trabajadores a su servicio </a:t>
            </a:r>
            <a:r>
              <a:rPr lang="es-ES" sz="1800" dirty="0">
                <a:latin typeface="Calibri" panose="020F0502020204030204" pitchFamily="34" charset="0"/>
                <a:cs typeface="Times New Roman" panose="02020603050405020304" pitchFamily="18" charset="0"/>
              </a:rPr>
              <a:t>en todos los aspectos relacionados con el trabajo. A estos efectos el empresario realizará la prevención de los riesgos laborales mediante la integración de la actividad preventiva en la empresa y la adopción de cuantas medidas sean necesarias para la protección de la seguridad y la salud de los trabajadores.</a:t>
            </a:r>
          </a:p>
          <a:p>
            <a:pPr marL="0" indent="0" algn="just">
              <a:spcAft>
                <a:spcPts val="800"/>
              </a:spcAft>
              <a:buNone/>
            </a:pPr>
            <a:endParaRPr lang="es-ES" sz="18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20</a:t>
            </a:fld>
            <a:endParaRPr lang="es-ES"/>
          </a:p>
        </p:txBody>
      </p:sp>
      <p:sp>
        <p:nvSpPr>
          <p:cNvPr id="4098" name="Rectangle 2"/>
          <p:cNvSpPr>
            <a:spLocks noGrp="1" noChangeArrowheads="1"/>
          </p:cNvSpPr>
          <p:nvPr>
            <p:ph type="title"/>
          </p:nvPr>
        </p:nvSpPr>
        <p:spPr>
          <a:xfrm>
            <a:off x="1403648" y="260648"/>
            <a:ext cx="5472608" cy="5832647"/>
          </a:xfrm>
        </p:spPr>
        <p:txBody>
          <a:bodyPr/>
          <a:lstStyle/>
          <a:p>
            <a:r>
              <a:rPr lang="es-ES" sz="2000" b="1" dirty="0">
                <a:solidFill>
                  <a:srgbClr val="008000"/>
                </a:solidFill>
                <a:latin typeface="Tahoma" pitchFamily="34" charset="0"/>
              </a:rPr>
              <a:t>Fin de la </a:t>
            </a:r>
            <a:r>
              <a:rPr lang="es-ES" sz="2000" b="1">
                <a:solidFill>
                  <a:srgbClr val="008000"/>
                </a:solidFill>
                <a:latin typeface="Tahoma" pitchFamily="34" charset="0"/>
              </a:rPr>
              <a:t>Presentación 7 </a:t>
            </a:r>
            <a:r>
              <a:rPr lang="es-ES" sz="2000" b="1" dirty="0">
                <a:solidFill>
                  <a:srgbClr val="008000"/>
                </a:solidFill>
                <a:latin typeface="Tahoma" pitchFamily="34" charset="0"/>
              </a:rPr>
              <a:t>de junio de 2023</a:t>
            </a:r>
            <a:br>
              <a:rPr lang="es-ES" sz="2000" b="1">
                <a:solidFill>
                  <a:srgbClr val="008000"/>
                </a:solidFill>
                <a:latin typeface="Tahoma" pitchFamily="34" charset="0"/>
              </a:rPr>
            </a:br>
            <a:br>
              <a:rPr lang="es-ES" sz="2000" b="1">
                <a:solidFill>
                  <a:srgbClr val="008000"/>
                </a:solidFill>
                <a:latin typeface="Tahoma" pitchFamily="34" charset="0"/>
              </a:rPr>
            </a:br>
            <a:r>
              <a:rPr lang="es-ES" sz="1600" b="1">
                <a:solidFill>
                  <a:srgbClr val="008000"/>
                </a:solidFill>
                <a:latin typeface="Calibri" panose="020F0502020204030204" pitchFamily="34" charset="0"/>
                <a:cs typeface="Calibri" panose="020F0502020204030204" pitchFamily="34" charset="0"/>
              </a:rPr>
              <a:t>Manuel </a:t>
            </a:r>
            <a:r>
              <a:rPr lang="es-ES" sz="1600" b="1" dirty="0">
                <a:solidFill>
                  <a:srgbClr val="008000"/>
                </a:solidFill>
                <a:latin typeface="Calibri" panose="020F0502020204030204" pitchFamily="34" charset="0"/>
                <a:cs typeface="Calibri" panose="020F0502020204030204" pitchFamily="34" charset="0"/>
              </a:rPr>
              <a:t>Moreno </a:t>
            </a:r>
            <a:br>
              <a:rPr lang="es-ES" sz="1600" b="1" dirty="0">
                <a:solidFill>
                  <a:srgbClr val="008000"/>
                </a:solidFill>
                <a:latin typeface="Calibri" panose="020F0502020204030204" pitchFamily="34" charset="0"/>
                <a:cs typeface="Calibri" panose="020F0502020204030204" pitchFamily="34" charset="0"/>
              </a:rPr>
            </a:br>
            <a:r>
              <a:rPr lang="es-ES" sz="1600" b="1" dirty="0">
                <a:solidFill>
                  <a:srgbClr val="008000"/>
                </a:solidFill>
                <a:latin typeface="Calibri" panose="020F0502020204030204" pitchFamily="34" charset="0"/>
                <a:cs typeface="Calibri" panose="020F0502020204030204" pitchFamily="34" charset="0"/>
              </a:rPr>
              <a:t>Departamento de prevención de riesgos laborales CSIF Madrid</a:t>
            </a:r>
            <a:br>
              <a:rPr lang="es-ES" sz="2000" b="1">
                <a:solidFill>
                  <a:srgbClr val="008000"/>
                </a:solidFill>
                <a:latin typeface="Tahoma" pitchFamily="34" charset="0"/>
              </a:rPr>
            </a:br>
            <a:br>
              <a:rPr lang="es-ES" sz="2000" b="1">
                <a:solidFill>
                  <a:srgbClr val="008000"/>
                </a:solidFill>
                <a:latin typeface="Tahoma" pitchFamily="34" charset="0"/>
              </a:rPr>
            </a:br>
            <a:r>
              <a:rPr lang="es-ES" sz="2000" b="1">
                <a:solidFill>
                  <a:srgbClr val="008000"/>
                </a:solidFill>
                <a:latin typeface="Tahoma" pitchFamily="34" charset="0"/>
              </a:rPr>
              <a:t>prevencion28</a:t>
            </a:r>
            <a:r>
              <a:rPr lang="es-ES" sz="2000" b="1" dirty="0">
                <a:solidFill>
                  <a:srgbClr val="008000"/>
                </a:solidFill>
                <a:latin typeface="Tahoma" pitchFamily="34" charset="0"/>
              </a:rPr>
              <a:t>@csif.es</a:t>
            </a: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3928403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3</a:t>
            </a:fld>
            <a:endParaRPr lang="es-ES"/>
          </a:p>
        </p:txBody>
      </p:sp>
      <p:sp>
        <p:nvSpPr>
          <p:cNvPr id="4098" name="Rectangle 2"/>
          <p:cNvSpPr>
            <a:spLocks noGrp="1" noChangeArrowheads="1"/>
          </p:cNvSpPr>
          <p:nvPr>
            <p:ph type="title"/>
          </p:nvPr>
        </p:nvSpPr>
        <p:spPr>
          <a:xfrm>
            <a:off x="506761" y="260648"/>
            <a:ext cx="7161583" cy="1728192"/>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Ámbito de aplicación. </a:t>
            </a:r>
            <a:r>
              <a:rPr lang="es-ES" sz="1200" b="1" dirty="0">
                <a:effectLst/>
                <a:latin typeface="Tahoma" panose="020B0604030504040204" pitchFamily="34" charset="0"/>
                <a:ea typeface="Tahoma" panose="020B0604030504040204" pitchFamily="34" charset="0"/>
                <a:cs typeface="Tahoma" panose="020B0604030504040204" pitchFamily="34" charset="0"/>
              </a:rPr>
              <a:t>Art. 4 Convenio 190</a:t>
            </a:r>
            <a:endParaRPr lang="es-ES" sz="1200" b="1" dirty="0">
              <a:solidFill>
                <a:srgbClr val="008000"/>
              </a:solidFill>
              <a:latin typeface="Tahoma" pitchFamily="34"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graphicFrame>
        <p:nvGraphicFramePr>
          <p:cNvPr id="2" name="Tabla 2">
            <a:extLst>
              <a:ext uri="{FF2B5EF4-FFF2-40B4-BE49-F238E27FC236}">
                <a16:creationId xmlns:a16="http://schemas.microsoft.com/office/drawing/2014/main" id="{FC083E1E-3A41-01F6-C837-FE56E6C893D7}"/>
              </a:ext>
            </a:extLst>
          </p:cNvPr>
          <p:cNvGraphicFramePr>
            <a:graphicFrameLocks noGrp="1"/>
          </p:cNvGraphicFramePr>
          <p:nvPr>
            <p:extLst>
              <p:ext uri="{D42A27DB-BD31-4B8C-83A1-F6EECF244321}">
                <p14:modId xmlns:p14="http://schemas.microsoft.com/office/powerpoint/2010/main" val="2295076568"/>
              </p:ext>
            </p:extLst>
          </p:nvPr>
        </p:nvGraphicFramePr>
        <p:xfrm>
          <a:off x="506761" y="1844824"/>
          <a:ext cx="7113237" cy="4558602"/>
        </p:xfrm>
        <a:graphic>
          <a:graphicData uri="http://schemas.openxmlformats.org/drawingml/2006/table">
            <a:tbl>
              <a:tblPr firstRow="1" bandRow="1">
                <a:tableStyleId>{5C22544A-7EE6-4342-B048-85BDC9FD1C3A}</a:tableStyleId>
              </a:tblPr>
              <a:tblGrid>
                <a:gridCol w="1904999">
                  <a:extLst>
                    <a:ext uri="{9D8B030D-6E8A-4147-A177-3AD203B41FA5}">
                      <a16:colId xmlns:a16="http://schemas.microsoft.com/office/drawing/2014/main" val="3961577886"/>
                    </a:ext>
                  </a:extLst>
                </a:gridCol>
                <a:gridCol w="1368152">
                  <a:extLst>
                    <a:ext uri="{9D8B030D-6E8A-4147-A177-3AD203B41FA5}">
                      <a16:colId xmlns:a16="http://schemas.microsoft.com/office/drawing/2014/main" val="3534387397"/>
                    </a:ext>
                  </a:extLst>
                </a:gridCol>
                <a:gridCol w="1256938">
                  <a:extLst>
                    <a:ext uri="{9D8B030D-6E8A-4147-A177-3AD203B41FA5}">
                      <a16:colId xmlns:a16="http://schemas.microsoft.com/office/drawing/2014/main" val="3853280929"/>
                    </a:ext>
                  </a:extLst>
                </a:gridCol>
                <a:gridCol w="2583148">
                  <a:extLst>
                    <a:ext uri="{9D8B030D-6E8A-4147-A177-3AD203B41FA5}">
                      <a16:colId xmlns:a16="http://schemas.microsoft.com/office/drawing/2014/main" val="2120575352"/>
                    </a:ext>
                  </a:extLst>
                </a:gridCol>
              </a:tblGrid>
              <a:tr h="4400400">
                <a:tc>
                  <a:txBody>
                    <a:bodyPr/>
                    <a:lstStyle/>
                    <a:p>
                      <a:pPr marL="0" indent="0" algn="just">
                        <a:spcAft>
                          <a:spcPts val="800"/>
                        </a:spcAft>
                        <a:buNone/>
                      </a:pPr>
                      <a:r>
                        <a:rPr lang="es-ES" sz="2800" b="1" dirty="0">
                          <a:effectLst/>
                          <a:latin typeface="Calibri" pitchFamily="34" charset="0"/>
                          <a:ea typeface="Calibri" panose="020F0502020204030204" pitchFamily="34" charset="0"/>
                          <a:cs typeface="Times New Roman" panose="02020603050405020304" pitchFamily="18" charset="0"/>
                        </a:rPr>
                        <a:t>Subjetivo</a:t>
                      </a:r>
                    </a:p>
                    <a:p>
                      <a:pPr marL="0" indent="0" algn="l">
                        <a:spcAft>
                          <a:spcPts val="0"/>
                        </a:spcAft>
                        <a:buNone/>
                      </a:pPr>
                      <a:r>
                        <a:rPr lang="es-ES" sz="1050" dirty="0">
                          <a:latin typeface="Calibri" pitchFamily="34" charset="0"/>
                          <a:ea typeface="Calibri" panose="020F0502020204030204" pitchFamily="34" charset="0"/>
                          <a:cs typeface="Times New Roman" panose="02020603050405020304" pitchFamily="18" charset="0"/>
                        </a:rPr>
                        <a:t>*Trabajadores asalariados</a:t>
                      </a:r>
                    </a:p>
                    <a:p>
                      <a:pPr marL="0" indent="0" algn="l">
                        <a:spcAft>
                          <a:spcPts val="0"/>
                        </a:spcAft>
                        <a:buNone/>
                      </a:pPr>
                      <a:r>
                        <a:rPr lang="es-ES" sz="1050" dirty="0">
                          <a:latin typeface="Calibri" pitchFamily="34" charset="0"/>
                          <a:ea typeface="Calibri" panose="020F0502020204030204" pitchFamily="34" charset="0"/>
                          <a:cs typeface="Times New Roman" panose="02020603050405020304" pitchFamily="18" charset="0"/>
                        </a:rPr>
                        <a:t>*Todos los sectores:</a:t>
                      </a:r>
                    </a:p>
                    <a:p>
                      <a:pPr marL="0" indent="0" algn="l">
                        <a:spcAft>
                          <a:spcPts val="0"/>
                        </a:spcAft>
                        <a:buNone/>
                      </a:pPr>
                      <a:r>
                        <a:rPr lang="es-ES" sz="1050" dirty="0">
                          <a:effectLst/>
                          <a:latin typeface="Calibri" pitchFamily="34" charset="0"/>
                          <a:ea typeface="Calibri" panose="020F0502020204030204" pitchFamily="34" charset="0"/>
                          <a:cs typeface="Times New Roman" panose="02020603050405020304" pitchFamily="18" charset="0"/>
                        </a:rPr>
                        <a:t>Trabajadores cualesquiera que sea su situación contractual </a:t>
                      </a:r>
                    </a:p>
                    <a:p>
                      <a:pPr marL="0" indent="0" algn="l">
                        <a:spcAft>
                          <a:spcPts val="0"/>
                        </a:spcAft>
                        <a:buNone/>
                      </a:pPr>
                      <a:r>
                        <a:rPr lang="es-ES" sz="1050" dirty="0">
                          <a:effectLst/>
                          <a:latin typeface="Calibri" pitchFamily="34" charset="0"/>
                          <a:ea typeface="Calibri" panose="020F0502020204030204" pitchFamily="34" charset="0"/>
                          <a:cs typeface="Times New Roman" panose="02020603050405020304" pitchFamily="18" charset="0"/>
                        </a:rPr>
                        <a:t>(</a:t>
                      </a:r>
                      <a:r>
                        <a:rPr lang="es-ES" sz="1050" dirty="0" err="1">
                          <a:effectLst/>
                          <a:latin typeface="Calibri" pitchFamily="34" charset="0"/>
                          <a:ea typeface="Calibri" panose="020F0502020204030204" pitchFamily="34" charset="0"/>
                          <a:cs typeface="Times New Roman" panose="02020603050405020304" pitchFamily="18" charset="0"/>
                        </a:rPr>
                        <a:t>p.e</a:t>
                      </a:r>
                      <a:r>
                        <a:rPr lang="es-ES" sz="1050" dirty="0">
                          <a:effectLst/>
                          <a:latin typeface="Calibri" pitchFamily="34" charset="0"/>
                          <a:ea typeface="Calibri" panose="020F0502020204030204" pitchFamily="34" charset="0"/>
                          <a:cs typeface="Times New Roman" panose="02020603050405020304" pitchFamily="18" charset="0"/>
                        </a:rPr>
                        <a:t>. autónomos)</a:t>
                      </a:r>
                    </a:p>
                    <a:p>
                      <a:pPr marL="0" indent="0" algn="l">
                        <a:spcAft>
                          <a:spcPts val="0"/>
                        </a:spcAft>
                        <a:buNone/>
                      </a:pPr>
                      <a:r>
                        <a:rPr lang="es-ES" sz="1050" dirty="0">
                          <a:latin typeface="Calibri" pitchFamily="34" charset="0"/>
                          <a:ea typeface="Calibri" panose="020F0502020204030204" pitchFamily="34" charset="0"/>
                          <a:cs typeface="Times New Roman" panose="02020603050405020304" pitchFamily="18" charset="0"/>
                        </a:rPr>
                        <a:t>*En formación ( incluidos pasantes </a:t>
                      </a:r>
                    </a:p>
                    <a:p>
                      <a:pPr marL="0" indent="0" algn="l">
                        <a:spcAft>
                          <a:spcPts val="0"/>
                        </a:spcAft>
                        <a:buNone/>
                      </a:pPr>
                      <a:r>
                        <a:rPr lang="es-ES" sz="1050" dirty="0">
                          <a:latin typeface="Calibri" pitchFamily="34" charset="0"/>
                          <a:ea typeface="Calibri" panose="020F0502020204030204" pitchFamily="34" charset="0"/>
                          <a:cs typeface="Times New Roman" panose="02020603050405020304" pitchFamily="18" charset="0"/>
                        </a:rPr>
                        <a:t>y aprendices)</a:t>
                      </a:r>
                    </a:p>
                    <a:p>
                      <a:pPr marL="0" indent="0" algn="l">
                        <a:spcAft>
                          <a:spcPts val="0"/>
                        </a:spcAft>
                        <a:buNone/>
                      </a:pPr>
                      <a:r>
                        <a:rPr lang="es-ES" sz="1050" dirty="0">
                          <a:effectLst/>
                          <a:latin typeface="Calibri" pitchFamily="34" charset="0"/>
                          <a:ea typeface="Calibri" panose="020F0502020204030204" pitchFamily="34" charset="0"/>
                          <a:cs typeface="Times New Roman" panose="02020603050405020304" pitchFamily="18" charset="0"/>
                        </a:rPr>
                        <a:t>*Trabajadores despedidos</a:t>
                      </a:r>
                    </a:p>
                    <a:p>
                      <a:pPr marL="0" indent="0" algn="l">
                        <a:spcAft>
                          <a:spcPts val="0"/>
                        </a:spcAft>
                        <a:buNone/>
                      </a:pPr>
                      <a:r>
                        <a:rPr lang="es-ES" sz="1050" dirty="0">
                          <a:latin typeface="Calibri" pitchFamily="34" charset="0"/>
                          <a:ea typeface="Calibri" panose="020F0502020204030204" pitchFamily="34" charset="0"/>
                          <a:cs typeface="Times New Roman" panose="02020603050405020304" pitchFamily="18" charset="0"/>
                        </a:rPr>
                        <a:t>Voluntarios (no salario)</a:t>
                      </a:r>
                    </a:p>
                    <a:p>
                      <a:pPr marL="0" indent="0" algn="l">
                        <a:spcAft>
                          <a:spcPts val="0"/>
                        </a:spcAft>
                        <a:buNone/>
                      </a:pPr>
                      <a:r>
                        <a:rPr lang="es-ES" sz="1050" dirty="0">
                          <a:effectLst/>
                          <a:latin typeface="Calibri" pitchFamily="34" charset="0"/>
                          <a:ea typeface="Calibri" panose="020F0502020204030204" pitchFamily="34" charset="0"/>
                          <a:cs typeface="Times New Roman" panose="02020603050405020304" pitchFamily="18" charset="0"/>
                        </a:rPr>
                        <a:t>*Demandantes de empleo</a:t>
                      </a:r>
                    </a:p>
                    <a:p>
                      <a:pPr marL="0" indent="0" algn="l">
                        <a:spcAft>
                          <a:spcPts val="0"/>
                        </a:spcAft>
                        <a:buNone/>
                      </a:pPr>
                      <a:r>
                        <a:rPr lang="es-ES" sz="1050" dirty="0">
                          <a:latin typeface="Calibri" pitchFamily="34" charset="0"/>
                          <a:ea typeface="Calibri" panose="020F0502020204030204" pitchFamily="34" charset="0"/>
                          <a:cs typeface="Times New Roman" panose="02020603050405020304" pitchFamily="18" charset="0"/>
                        </a:rPr>
                        <a:t>*Postulantes a un empleo</a:t>
                      </a:r>
                    </a:p>
                    <a:p>
                      <a:pPr marL="0" indent="0" algn="l">
                        <a:spcAft>
                          <a:spcPts val="0"/>
                        </a:spcAft>
                        <a:buNone/>
                      </a:pPr>
                      <a:r>
                        <a:rPr lang="es-ES" sz="1050" dirty="0">
                          <a:effectLst/>
                          <a:latin typeface="Calibri" pitchFamily="34" charset="0"/>
                          <a:ea typeface="Calibri" panose="020F0502020204030204" pitchFamily="34" charset="0"/>
                          <a:cs typeface="Times New Roman" panose="02020603050405020304" pitchFamily="18" charset="0"/>
                        </a:rPr>
                        <a:t>*Personas que ejercen la autoridad,  funciones o responsabilidades de un empleador</a:t>
                      </a:r>
                    </a:p>
                    <a:p>
                      <a:endParaRPr lang="es-ES" dirty="0"/>
                    </a:p>
                  </a:txBody>
                  <a:tcPr/>
                </a:tc>
                <a:tc>
                  <a:txBody>
                    <a:bodyPr/>
                    <a:lstStyle/>
                    <a:p>
                      <a:pPr>
                        <a:lnSpc>
                          <a:spcPct val="150000"/>
                        </a:lnSpc>
                      </a:pPr>
                      <a:r>
                        <a:rPr lang="es-ES" dirty="0"/>
                        <a:t>Objetivo</a:t>
                      </a:r>
                    </a:p>
                    <a:p>
                      <a:pPr>
                        <a:lnSpc>
                          <a:spcPct val="150000"/>
                        </a:lnSpc>
                      </a:pPr>
                      <a:r>
                        <a:rPr lang="es-ES" sz="1050" dirty="0"/>
                        <a:t>*Todos los sectores:</a:t>
                      </a:r>
                    </a:p>
                    <a:p>
                      <a:pPr>
                        <a:lnSpc>
                          <a:spcPct val="150000"/>
                        </a:lnSpc>
                      </a:pPr>
                      <a:r>
                        <a:rPr lang="es-ES" sz="1050" dirty="0"/>
                        <a:t>. Público o privado</a:t>
                      </a:r>
                    </a:p>
                    <a:p>
                      <a:pPr>
                        <a:lnSpc>
                          <a:spcPct val="150000"/>
                        </a:lnSpc>
                      </a:pPr>
                      <a:r>
                        <a:rPr lang="es-ES" sz="1050" dirty="0"/>
                        <a:t>. Economía formal o informal</a:t>
                      </a:r>
                    </a:p>
                    <a:p>
                      <a:pPr>
                        <a:lnSpc>
                          <a:spcPct val="150000"/>
                        </a:lnSpc>
                      </a:pPr>
                      <a:r>
                        <a:rPr lang="es-ES" sz="1050" dirty="0"/>
                        <a:t>. Zonas urbanas o rurales</a:t>
                      </a:r>
                    </a:p>
                    <a:p>
                      <a:endParaRPr lang="es-ES" dirty="0"/>
                    </a:p>
                  </a:txBody>
                  <a:tcPr/>
                </a:tc>
                <a:tc>
                  <a:txBody>
                    <a:bodyPr/>
                    <a:lstStyle/>
                    <a:p>
                      <a:pPr>
                        <a:lnSpc>
                          <a:spcPct val="150000"/>
                        </a:lnSpc>
                      </a:pPr>
                      <a:r>
                        <a:rPr lang="es-ES" dirty="0"/>
                        <a:t>Temporal</a:t>
                      </a:r>
                    </a:p>
                    <a:p>
                      <a:pPr>
                        <a:lnSpc>
                          <a:spcPct val="150000"/>
                        </a:lnSpc>
                      </a:pPr>
                      <a:r>
                        <a:rPr lang="es-ES" sz="1050" dirty="0">
                          <a:latin typeface="Calibri" panose="020F0502020204030204" pitchFamily="34" charset="0"/>
                          <a:cs typeface="Calibri" panose="020F0502020204030204" pitchFamily="34" charset="0"/>
                        </a:rPr>
                        <a:t>*Relación laboral:</a:t>
                      </a:r>
                    </a:p>
                    <a:p>
                      <a:pPr>
                        <a:lnSpc>
                          <a:spcPct val="150000"/>
                        </a:lnSpc>
                      </a:pPr>
                      <a:r>
                        <a:rPr lang="es-ES" sz="1050" dirty="0">
                          <a:latin typeface="Calibri" panose="020F0502020204030204" pitchFamily="34" charset="0"/>
                          <a:cs typeface="Calibri" panose="020F0502020204030204" pitchFamily="34" charset="0"/>
                        </a:rPr>
                        <a:t>. Antes</a:t>
                      </a:r>
                    </a:p>
                    <a:p>
                      <a:pPr>
                        <a:lnSpc>
                          <a:spcPct val="150000"/>
                        </a:lnSpc>
                      </a:pPr>
                      <a:r>
                        <a:rPr lang="es-ES" sz="1050" dirty="0">
                          <a:latin typeface="Calibri" panose="020F0502020204030204" pitchFamily="34" charset="0"/>
                          <a:cs typeface="Calibri" panose="020F0502020204030204" pitchFamily="34" charset="0"/>
                        </a:rPr>
                        <a:t>. Durante</a:t>
                      </a:r>
                    </a:p>
                    <a:p>
                      <a:pPr>
                        <a:lnSpc>
                          <a:spcPct val="150000"/>
                        </a:lnSpc>
                      </a:pPr>
                      <a:r>
                        <a:rPr lang="es-ES" sz="1050" dirty="0">
                          <a:latin typeface="Calibri" panose="020F0502020204030204" pitchFamily="34" charset="0"/>
                          <a:cs typeface="Calibri" panose="020F0502020204030204" pitchFamily="34" charset="0"/>
                        </a:rPr>
                        <a:t>. Después</a:t>
                      </a:r>
                    </a:p>
                  </a:txBody>
                  <a:tcPr/>
                </a:tc>
                <a:tc>
                  <a:txBody>
                    <a:bodyPr/>
                    <a:lstStyle/>
                    <a:p>
                      <a:pPr>
                        <a:lnSpc>
                          <a:spcPct val="150000"/>
                        </a:lnSpc>
                      </a:pPr>
                      <a:r>
                        <a:rPr lang="es-ES" dirty="0"/>
                        <a:t>Espacial</a:t>
                      </a:r>
                    </a:p>
                    <a:p>
                      <a:pPr>
                        <a:lnSpc>
                          <a:spcPct val="150000"/>
                        </a:lnSpc>
                      </a:pPr>
                      <a:r>
                        <a:rPr lang="es-ES" sz="1050" dirty="0">
                          <a:latin typeface="Calibri" panose="020F0502020204030204" pitchFamily="34" charset="0"/>
                          <a:cs typeface="Calibri" panose="020F0502020204030204" pitchFamily="34" charset="0"/>
                        </a:rPr>
                        <a:t>*En el lugar de trabajo, inclusive en los espacios públicos y privados cuando son un lugar de trabajo (teletrabajo)</a:t>
                      </a:r>
                    </a:p>
                    <a:p>
                      <a:pPr>
                        <a:lnSpc>
                          <a:spcPct val="150000"/>
                        </a:lnSpc>
                      </a:pPr>
                      <a:r>
                        <a:rPr lang="es-ES" sz="1050" dirty="0">
                          <a:latin typeface="Calibri" panose="020F0502020204030204" pitchFamily="34" charset="0"/>
                          <a:cs typeface="Calibri" panose="020F0502020204030204" pitchFamily="34" charset="0"/>
                        </a:rPr>
                        <a:t>*En los lugares donde se paga al trabajador, donde este toma su descanso o donde come, o en los que utiliza instalaciones sanitarias o de aseo y en los vestuarios</a:t>
                      </a:r>
                    </a:p>
                    <a:p>
                      <a:pPr>
                        <a:lnSpc>
                          <a:spcPct val="150000"/>
                        </a:lnSpc>
                      </a:pPr>
                      <a:r>
                        <a:rPr lang="es-ES" sz="1050" dirty="0">
                          <a:latin typeface="Calibri" panose="020F0502020204030204" pitchFamily="34" charset="0"/>
                          <a:cs typeface="Calibri" panose="020F0502020204030204" pitchFamily="34" charset="0"/>
                        </a:rPr>
                        <a:t>*En los desplazamientos, viajes, eventos o actividades sociales o de formación relacionadas con el trabajo</a:t>
                      </a:r>
                    </a:p>
                    <a:p>
                      <a:pPr>
                        <a:lnSpc>
                          <a:spcPct val="150000"/>
                        </a:lnSpc>
                      </a:pPr>
                      <a:r>
                        <a:rPr lang="es-ES" sz="1050" dirty="0">
                          <a:latin typeface="Calibri" panose="020F0502020204030204" pitchFamily="34" charset="0"/>
                          <a:cs typeface="Calibri" panose="020F0502020204030204" pitchFamily="34" charset="0"/>
                        </a:rPr>
                        <a:t>*En el marco de las comunicaciones que estén relacionadas con el trabajo</a:t>
                      </a:r>
                    </a:p>
                    <a:p>
                      <a:pPr>
                        <a:lnSpc>
                          <a:spcPct val="150000"/>
                        </a:lnSpc>
                      </a:pPr>
                      <a:r>
                        <a:rPr lang="es-ES" sz="1050" dirty="0">
                          <a:latin typeface="Calibri" panose="020F0502020204030204" pitchFamily="34" charset="0"/>
                          <a:cs typeface="Calibri" panose="020F0502020204030204" pitchFamily="34" charset="0"/>
                        </a:rPr>
                        <a:t>*En el alojamiento proporcionado por el empleador</a:t>
                      </a:r>
                    </a:p>
                    <a:p>
                      <a:pPr>
                        <a:lnSpc>
                          <a:spcPct val="150000"/>
                        </a:lnSpc>
                      </a:pPr>
                      <a:r>
                        <a:rPr lang="es-ES" sz="1050" dirty="0">
                          <a:latin typeface="Calibri" panose="020F0502020204030204" pitchFamily="34" charset="0"/>
                          <a:cs typeface="Calibri" panose="020F0502020204030204" pitchFamily="34" charset="0"/>
                        </a:rPr>
                        <a:t>*En los trayectos entre el domicilio y el lugar de trabajo (in itinere)</a:t>
                      </a:r>
                    </a:p>
                  </a:txBody>
                  <a:tcPr/>
                </a:tc>
                <a:extLst>
                  <a:ext uri="{0D108BD9-81ED-4DB2-BD59-A6C34878D82A}">
                    <a16:rowId xmlns:a16="http://schemas.microsoft.com/office/drawing/2014/main" val="13665833"/>
                  </a:ext>
                </a:extLst>
              </a:tr>
            </a:tbl>
          </a:graphicData>
        </a:graphic>
      </p:graphicFrame>
    </p:spTree>
    <p:extLst>
      <p:ext uri="{BB962C8B-B14F-4D97-AF65-F5344CB8AC3E}">
        <p14:creationId xmlns:p14="http://schemas.microsoft.com/office/powerpoint/2010/main" val="1159908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4</a:t>
            </a:fld>
            <a:endParaRPr lang="es-ES"/>
          </a:p>
        </p:txBody>
      </p:sp>
      <p:sp>
        <p:nvSpPr>
          <p:cNvPr id="4098" name="Rectangle 2"/>
          <p:cNvSpPr>
            <a:spLocks noGrp="1" noChangeArrowheads="1"/>
          </p:cNvSpPr>
          <p:nvPr>
            <p:ph type="title"/>
          </p:nvPr>
        </p:nvSpPr>
        <p:spPr>
          <a:xfrm>
            <a:off x="506761" y="0"/>
            <a:ext cx="7161583" cy="1704766"/>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PRINCIPIOS FUNDAMENTALES</a:t>
            </a:r>
            <a:br>
              <a:rPr lang="es-ES" sz="2000" b="1" dirty="0">
                <a:effectLst/>
                <a:latin typeface="Tahoma" panose="020B0604030504040204" pitchFamily="34" charset="0"/>
                <a:ea typeface="Tahoma" panose="020B0604030504040204" pitchFamily="34" charset="0"/>
                <a:cs typeface="Tahoma" panose="020B0604030504040204" pitchFamily="34" charset="0"/>
              </a:rPr>
            </a:br>
            <a:br>
              <a:rPr lang="es-ES" sz="2000" b="1" dirty="0">
                <a:effectLst/>
                <a:latin typeface="Tahoma" panose="020B0604030504040204" pitchFamily="34" charset="0"/>
                <a:ea typeface="Tahoma" panose="020B0604030504040204" pitchFamily="34" charset="0"/>
                <a:cs typeface="Tahoma" panose="020B0604030504040204" pitchFamily="34" charset="0"/>
              </a:rPr>
            </a:br>
            <a:r>
              <a:rPr lang="es-ES" sz="1800" b="1" dirty="0">
                <a:effectLst/>
                <a:latin typeface="Tahoma" panose="020B0604030504040204" pitchFamily="34" charset="0"/>
                <a:ea typeface="Tahoma" panose="020B0604030504040204" pitchFamily="34" charset="0"/>
                <a:cs typeface="Tahoma" panose="020B0604030504040204" pitchFamily="34" charset="0"/>
              </a:rPr>
              <a:t>Artículo 4</a:t>
            </a:r>
            <a:br>
              <a:rPr lang="es-ES" sz="2000" b="1" dirty="0">
                <a:effectLst/>
                <a:latin typeface="Tahoma" panose="020B0604030504040204" pitchFamily="34" charset="0"/>
                <a:ea typeface="Tahoma" panose="020B0604030504040204" pitchFamily="34" charset="0"/>
                <a:cs typeface="Tahoma" panose="020B0604030504040204" pitchFamily="34" charset="0"/>
              </a:rPr>
            </a:br>
            <a:endParaRPr lang="es-ES" sz="20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704766"/>
            <a:ext cx="7881663" cy="4540459"/>
          </a:xfrm>
        </p:spPr>
        <p:txBody>
          <a:bodyPr/>
          <a:lstStyle/>
          <a:p>
            <a:pPr marL="0" indent="0" algn="just">
              <a:lnSpc>
                <a:spcPct val="107000"/>
              </a:lnSpc>
              <a:spcAft>
                <a:spcPts val="800"/>
              </a:spcAft>
              <a:buNone/>
            </a:pPr>
            <a:r>
              <a:rPr lang="es-ES" sz="1800" dirty="0">
                <a:effectLst/>
                <a:latin typeface="Calibri" panose="020F0502020204030204" pitchFamily="34" charset="0"/>
                <a:ea typeface="Calibri" panose="020F0502020204030204" pitchFamily="34" charset="0"/>
                <a:cs typeface="Times New Roman" panose="02020603050405020304" pitchFamily="18" charset="0"/>
              </a:rPr>
              <a:t>Todo miembro que ratifique el Convenio 190 deberá, según el art. 4:</a:t>
            </a:r>
          </a:p>
          <a:p>
            <a:pPr algn="just">
              <a:lnSpc>
                <a:spcPct val="107000"/>
              </a:lnSpc>
              <a:spcAft>
                <a:spcPts val="800"/>
              </a:spcAft>
              <a:buFont typeface="Wingdings" panose="05000000000000000000" pitchFamily="2" charset="2"/>
              <a:buChar char="Ø"/>
            </a:pPr>
            <a:r>
              <a:rPr lang="es-ES" sz="1800" dirty="0">
                <a:latin typeface="Calibri" panose="020F0502020204030204" pitchFamily="34" charset="0"/>
                <a:ea typeface="Calibri" panose="020F0502020204030204" pitchFamily="34" charset="0"/>
                <a:cs typeface="Times New Roman" panose="02020603050405020304" pitchFamily="18" charset="0"/>
              </a:rPr>
              <a:t>Garantizar el derecho de toda persona a un mundo del trabajo libre de violencia y acoso</a:t>
            </a:r>
          </a:p>
          <a:p>
            <a:pPr algn="just">
              <a:lnSpc>
                <a:spcPct val="107000"/>
              </a:lnSpc>
              <a:spcAft>
                <a:spcPts val="800"/>
              </a:spcAft>
              <a:buFont typeface="Wingdings" panose="05000000000000000000" pitchFamily="2" charset="2"/>
              <a:buChar char="Ø"/>
            </a:pPr>
            <a:r>
              <a:rPr lang="es-ES" sz="1800" dirty="0">
                <a:latin typeface="Calibri" panose="020F0502020204030204" pitchFamily="34" charset="0"/>
                <a:ea typeface="Calibri" panose="020F0502020204030204" pitchFamily="34" charset="0"/>
                <a:cs typeface="Times New Roman" panose="02020603050405020304" pitchFamily="18" charset="0"/>
              </a:rPr>
              <a:t>Adoptar, </a:t>
            </a:r>
            <a:r>
              <a:rPr lang="es-ES" sz="1600" dirty="0">
                <a:latin typeface="Calibri" panose="020F0502020204030204" pitchFamily="34" charset="0"/>
                <a:ea typeface="Calibri" panose="020F0502020204030204" pitchFamily="34" charset="0"/>
                <a:cs typeface="Times New Roman" panose="02020603050405020304" pitchFamily="18" charset="0"/>
              </a:rPr>
              <a:t>de conformidad con la legislación y la situación nacional y en consulta con las organizaciones representativas de empleadores y de trabajadores, </a:t>
            </a:r>
            <a:r>
              <a:rPr lang="es-ES" sz="1800" dirty="0">
                <a:latin typeface="Calibri" panose="020F0502020204030204" pitchFamily="34" charset="0"/>
                <a:ea typeface="Calibri" panose="020F0502020204030204" pitchFamily="34" charset="0"/>
                <a:cs typeface="Times New Roman" panose="02020603050405020304" pitchFamily="18" charset="0"/>
              </a:rPr>
              <a:t>un enfoque inclusivo, integrado y que tenga en cuenta </a:t>
            </a:r>
            <a:r>
              <a:rPr lang="es-ES" sz="1800" dirty="0">
                <a:latin typeface="Calibri" panose="020F0502020204030204" pitchFamily="34" charset="0"/>
                <a:cs typeface="Times New Roman" panose="02020603050405020304" pitchFamily="18" charset="0"/>
              </a:rPr>
              <a:t>las consideraciones de género para prevenir y eliminar la violencia y el acoso en el mundo del trabajo. </a:t>
            </a:r>
          </a:p>
          <a:p>
            <a:pPr algn="just">
              <a:lnSpc>
                <a:spcPct val="107000"/>
              </a:lnSpc>
              <a:spcAft>
                <a:spcPts val="800"/>
              </a:spcAft>
              <a:buFont typeface="Wingdings" panose="05000000000000000000" pitchFamily="2" charset="2"/>
              <a:buChar char="Ø"/>
            </a:pPr>
            <a:r>
              <a:rPr lang="es-ES" sz="1800" dirty="0">
                <a:latin typeface="Calibri" panose="020F0502020204030204" pitchFamily="34" charset="0"/>
                <a:cs typeface="Times New Roman" panose="02020603050405020304" pitchFamily="18" charset="0"/>
              </a:rPr>
              <a:t>Reconocer las funciones y atribuciones diferentes y complementarias de los gobiernos, y de los empleadores y de los trabajadores, así como de sus organizaciones respectivas, teniendo en cuenta la naturaleza y el alcance variables de sus responsabilidades respectivas.</a:t>
            </a:r>
          </a:p>
          <a:p>
            <a:pPr marL="0" indent="0" algn="just">
              <a:lnSpc>
                <a:spcPct val="107000"/>
              </a:lnSpc>
              <a:spcAft>
                <a:spcPts val="800"/>
              </a:spcAft>
              <a:buNone/>
            </a:pPr>
            <a:endParaRPr lang="es-ES" sz="1800" dirty="0">
              <a:latin typeface="Calibri" panose="020F0502020204030204" pitchFamily="34" charset="0"/>
              <a:ea typeface="Calibri" panose="020F0502020204030204" pitchFamily="34" charset="0"/>
              <a:cs typeface="Times New Roman" panose="02020603050405020304" pitchFamily="18" charset="0"/>
            </a:endParaRPr>
          </a:p>
          <a:p>
            <a:pPr marL="0" indent="0" algn="just">
              <a:spcAft>
                <a:spcPts val="800"/>
              </a:spcAft>
              <a:buNone/>
            </a:pPr>
            <a:endParaRPr lang="es-ES" sz="18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1426565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5</a:t>
            </a:fld>
            <a:endParaRPr lang="es-ES"/>
          </a:p>
        </p:txBody>
      </p:sp>
      <p:sp>
        <p:nvSpPr>
          <p:cNvPr id="4098" name="Rectangle 2"/>
          <p:cNvSpPr>
            <a:spLocks noGrp="1" noChangeArrowheads="1"/>
          </p:cNvSpPr>
          <p:nvPr>
            <p:ph type="title"/>
          </p:nvPr>
        </p:nvSpPr>
        <p:spPr>
          <a:xfrm>
            <a:off x="506761" y="0"/>
            <a:ext cx="7161583" cy="1704766"/>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PRINCIPIOS FUNDAMENTALES</a:t>
            </a:r>
            <a:br>
              <a:rPr lang="es-ES" sz="2000" b="1" dirty="0">
                <a:effectLst/>
                <a:latin typeface="Tahoma" panose="020B0604030504040204" pitchFamily="34" charset="0"/>
                <a:ea typeface="Tahoma" panose="020B0604030504040204" pitchFamily="34" charset="0"/>
                <a:cs typeface="Tahoma" panose="020B0604030504040204" pitchFamily="34" charset="0"/>
              </a:rPr>
            </a:br>
            <a:br>
              <a:rPr lang="es-ES" sz="2000" b="1" dirty="0">
                <a:effectLst/>
                <a:latin typeface="Tahoma" panose="020B0604030504040204" pitchFamily="34" charset="0"/>
                <a:ea typeface="Tahoma" panose="020B0604030504040204" pitchFamily="34" charset="0"/>
                <a:cs typeface="Tahoma" panose="020B0604030504040204" pitchFamily="34" charset="0"/>
              </a:rPr>
            </a:br>
            <a:r>
              <a:rPr lang="es-ES" sz="1800" b="1" dirty="0">
                <a:effectLst/>
                <a:latin typeface="Tahoma" panose="020B0604030504040204" pitchFamily="34" charset="0"/>
                <a:ea typeface="Tahoma" panose="020B0604030504040204" pitchFamily="34" charset="0"/>
                <a:cs typeface="Tahoma" panose="020B0604030504040204" pitchFamily="34" charset="0"/>
              </a:rPr>
              <a:t>Medidas de protección y prevención. Art. 9</a:t>
            </a:r>
            <a:endParaRPr lang="es-ES" sz="18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704766"/>
            <a:ext cx="7881663" cy="4540459"/>
          </a:xfrm>
        </p:spPr>
        <p:txBody>
          <a:bodyPr/>
          <a:lstStyle/>
          <a:p>
            <a:pPr marL="0" indent="0" algn="l">
              <a:buNone/>
            </a:pPr>
            <a:r>
              <a:rPr lang="es-ES" sz="1800" dirty="0">
                <a:latin typeface="Calibri" panose="020F0502020204030204" pitchFamily="34" charset="0"/>
                <a:cs typeface="Times New Roman" panose="02020603050405020304" pitchFamily="18" charset="0"/>
              </a:rPr>
              <a:t>Todo Miembro deberá adoptar una legislación que exija a los empleadores tomar medidas apropiadas y acordes con su grado de control para prevenir la violencia y el acoso en el mundo del trabajo, incluidos la violencia y el acoso por razón de género, en particular, en la medida en que sea razonable y factible:</a:t>
            </a:r>
          </a:p>
          <a:p>
            <a:pPr marL="0" indent="0" algn="l">
              <a:buNone/>
            </a:pPr>
            <a:endParaRPr lang="es-ES" sz="1600" dirty="0">
              <a:latin typeface="Calibri" panose="020F0502020204030204" pitchFamily="34" charset="0"/>
              <a:cs typeface="Times New Roman" panose="02020603050405020304" pitchFamily="18" charset="0"/>
            </a:endParaRPr>
          </a:p>
          <a:p>
            <a:pPr algn="l">
              <a:buFont typeface="Wingdings" panose="05000000000000000000" pitchFamily="2" charset="2"/>
              <a:buChar char="Ø"/>
            </a:pPr>
            <a:r>
              <a:rPr lang="es-ES" sz="1600" dirty="0">
                <a:latin typeface="Calibri" panose="020F0502020204030204" pitchFamily="34" charset="0"/>
                <a:cs typeface="Times New Roman" panose="02020603050405020304" pitchFamily="18" charset="0"/>
              </a:rPr>
              <a:t>adoptar y aplicar, en consulta con los trabajadores y sus representantes, una política del lugar de trabajo relativa a la violencia y el acoso;</a:t>
            </a:r>
          </a:p>
          <a:p>
            <a:pPr algn="l">
              <a:buFont typeface="Wingdings" panose="05000000000000000000" pitchFamily="2" charset="2"/>
              <a:buChar char="Ø"/>
            </a:pPr>
            <a:r>
              <a:rPr lang="es-ES" sz="1600" dirty="0">
                <a:latin typeface="Calibri" panose="020F0502020204030204" pitchFamily="34" charset="0"/>
                <a:cs typeface="Times New Roman" panose="02020603050405020304" pitchFamily="18" charset="0"/>
              </a:rPr>
              <a:t>tener en cuenta la violencia y el acoso, así como los riesgos psicosociales asociados, en la gestión de la seguridad y salud en el trabajo;</a:t>
            </a:r>
          </a:p>
          <a:p>
            <a:pPr algn="l">
              <a:buFont typeface="Wingdings" panose="05000000000000000000" pitchFamily="2" charset="2"/>
              <a:buChar char="Ø"/>
            </a:pPr>
            <a:r>
              <a:rPr lang="es-ES" sz="1600" dirty="0">
                <a:latin typeface="Calibri" panose="020F0502020204030204" pitchFamily="34" charset="0"/>
                <a:cs typeface="Times New Roman" panose="02020603050405020304" pitchFamily="18" charset="0"/>
              </a:rPr>
              <a:t>identificar los peligros y evaluar los riesgos de violencia y acoso, con participación de los trabajadores y sus representantes, y adoptar medidas para prevenir y controlar dichos peligros y riesgos</a:t>
            </a:r>
          </a:p>
          <a:p>
            <a:pPr algn="l">
              <a:buFont typeface="Wingdings" panose="05000000000000000000" pitchFamily="2" charset="2"/>
              <a:buChar char="Ø"/>
            </a:pPr>
            <a:r>
              <a:rPr lang="es-ES" sz="1600" dirty="0">
                <a:latin typeface="Calibri" panose="020F0502020204030204" pitchFamily="34" charset="0"/>
                <a:cs typeface="Times New Roman" panose="02020603050405020304" pitchFamily="18" charset="0"/>
              </a:rPr>
              <a:t>proporcionar a los trabajadores información y capacitación acerca de los peligros y riesgos de violencia y acoso identificados, y sobre las medidas de prevención y protección correspondientes</a:t>
            </a:r>
          </a:p>
          <a:p>
            <a:pPr marL="0" indent="0" algn="just">
              <a:lnSpc>
                <a:spcPct val="107000"/>
              </a:lnSpc>
              <a:spcAft>
                <a:spcPts val="800"/>
              </a:spcAft>
              <a:buNone/>
            </a:pPr>
            <a:endParaRPr lang="es-ES" sz="1800" dirty="0">
              <a:latin typeface="Calibri" panose="020F0502020204030204" pitchFamily="34" charset="0"/>
              <a:ea typeface="Calibri" panose="020F0502020204030204" pitchFamily="34" charset="0"/>
              <a:cs typeface="Times New Roman" panose="02020603050405020304" pitchFamily="18" charset="0"/>
            </a:endParaRPr>
          </a:p>
          <a:p>
            <a:pPr marL="0" indent="0" algn="just">
              <a:spcAft>
                <a:spcPts val="800"/>
              </a:spcAft>
              <a:buNone/>
            </a:pPr>
            <a:endParaRPr lang="es-ES" sz="18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21427819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6</a:t>
            </a:fld>
            <a:endParaRPr lang="es-ES"/>
          </a:p>
        </p:txBody>
      </p:sp>
      <p:sp>
        <p:nvSpPr>
          <p:cNvPr id="4098" name="Rectangle 2"/>
          <p:cNvSpPr>
            <a:spLocks noGrp="1" noChangeArrowheads="1"/>
          </p:cNvSpPr>
          <p:nvPr>
            <p:ph type="title"/>
          </p:nvPr>
        </p:nvSpPr>
        <p:spPr>
          <a:xfrm>
            <a:off x="506761" y="0"/>
            <a:ext cx="7161583" cy="1704766"/>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PRINCIPIOS FUNDAMENTALES</a:t>
            </a:r>
            <a:br>
              <a:rPr lang="es-ES" sz="2000" b="1" dirty="0">
                <a:effectLst/>
                <a:latin typeface="Tahoma" panose="020B0604030504040204" pitchFamily="34" charset="0"/>
                <a:ea typeface="Tahoma" panose="020B0604030504040204" pitchFamily="34" charset="0"/>
                <a:cs typeface="Tahoma" panose="020B0604030504040204" pitchFamily="34" charset="0"/>
              </a:rPr>
            </a:br>
            <a:br>
              <a:rPr lang="es-ES" sz="2000" b="1" dirty="0">
                <a:effectLst/>
                <a:latin typeface="Tahoma" panose="020B0604030504040204" pitchFamily="34" charset="0"/>
                <a:ea typeface="Tahoma" panose="020B0604030504040204" pitchFamily="34" charset="0"/>
                <a:cs typeface="Tahoma" panose="020B0604030504040204" pitchFamily="34" charset="0"/>
              </a:rPr>
            </a:br>
            <a:r>
              <a:rPr lang="es-ES" sz="1700" b="1" dirty="0">
                <a:effectLst/>
                <a:latin typeface="Tahoma" panose="020B0604030504040204" pitchFamily="34" charset="0"/>
                <a:ea typeface="Tahoma" panose="020B0604030504040204" pitchFamily="34" charset="0"/>
                <a:cs typeface="Tahoma" panose="020B0604030504040204" pitchFamily="34" charset="0"/>
              </a:rPr>
              <a:t>Control de su aplicación y vías de recurso y reparación Art. 10</a:t>
            </a:r>
            <a:endParaRPr lang="es-ES" sz="17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704766"/>
            <a:ext cx="7881663" cy="4540459"/>
          </a:xfrm>
        </p:spPr>
        <p:txBody>
          <a:bodyPr/>
          <a:lstStyle/>
          <a:p>
            <a:pPr marL="0" indent="0" algn="l">
              <a:buNone/>
            </a:pPr>
            <a:r>
              <a:rPr lang="es-ES" sz="1800" b="0" i="0" dirty="0">
                <a:solidFill>
                  <a:srgbClr val="333333"/>
                </a:solidFill>
                <a:effectLst/>
                <a:latin typeface="Georgia" panose="02040502050405020303" pitchFamily="18" charset="0"/>
              </a:rPr>
              <a:t>El Convenio destaca la importancia </a:t>
            </a:r>
            <a:r>
              <a:rPr lang="es-ES" sz="1800" dirty="0">
                <a:solidFill>
                  <a:srgbClr val="333333"/>
                </a:solidFill>
                <a:latin typeface="Georgia" panose="02040502050405020303" pitchFamily="18" charset="0"/>
              </a:rPr>
              <a:t>de </a:t>
            </a:r>
            <a:r>
              <a:rPr lang="es-ES" sz="1800" b="0" i="0" dirty="0">
                <a:solidFill>
                  <a:srgbClr val="333333"/>
                </a:solidFill>
                <a:effectLst/>
                <a:latin typeface="Georgia" panose="02040502050405020303" pitchFamily="18" charset="0"/>
              </a:rPr>
              <a:t>adoptar medidas apropiadas para</a:t>
            </a:r>
          </a:p>
          <a:p>
            <a:pPr algn="l">
              <a:buFont typeface="Wingdings" panose="05000000000000000000" pitchFamily="2" charset="2"/>
              <a:buChar char="Ø"/>
            </a:pPr>
            <a:r>
              <a:rPr lang="es-ES" sz="1800" b="0" i="0" dirty="0">
                <a:solidFill>
                  <a:srgbClr val="333333"/>
                </a:solidFill>
                <a:effectLst/>
                <a:latin typeface="Georgia" panose="02040502050405020303" pitchFamily="18" charset="0"/>
              </a:rPr>
              <a:t>hacer un seguimiento y controlar la aplicación de la legislación nacional relativa a la violencia y el acoso laboral, y</a:t>
            </a:r>
          </a:p>
          <a:p>
            <a:pPr algn="l">
              <a:buFont typeface="Wingdings" panose="05000000000000000000" pitchFamily="2" charset="2"/>
              <a:buChar char="Ø"/>
            </a:pPr>
            <a:r>
              <a:rPr lang="es-ES" sz="1800" b="0" i="0" dirty="0">
                <a:solidFill>
                  <a:srgbClr val="333333"/>
                </a:solidFill>
                <a:effectLst/>
                <a:latin typeface="Georgia" panose="02040502050405020303" pitchFamily="18" charset="0"/>
              </a:rPr>
              <a:t>garantizar un fácil acceso a vías de recurso y reparación apropiadas y eficaces y a mecanismos y procedimientos de notificación y de solución de conflictos en los casos de violencia y acoso en el mundo del trabajo, que sean seguros, equitativos y eficaces, a las víctimas:</a:t>
            </a:r>
          </a:p>
          <a:p>
            <a:pPr lvl="1">
              <a:buFont typeface="Arial" panose="020B0604020202020204" pitchFamily="34" charset="0"/>
              <a:buChar char="•"/>
            </a:pPr>
            <a:r>
              <a:rPr lang="es-ES" sz="1400" b="0" i="0" dirty="0">
                <a:solidFill>
                  <a:srgbClr val="333333"/>
                </a:solidFill>
                <a:effectLst/>
                <a:latin typeface="Georgia" panose="02040502050405020303" pitchFamily="18" charset="0"/>
              </a:rPr>
              <a:t>procedimientos de presentación de quejas e investigación y, si procede, mecanismos de solución de conflictos en el lugar de trabajo;</a:t>
            </a:r>
          </a:p>
          <a:p>
            <a:pPr lvl="1">
              <a:buFont typeface="Arial" panose="020B0604020202020204" pitchFamily="34" charset="0"/>
              <a:buChar char="•"/>
            </a:pPr>
            <a:r>
              <a:rPr lang="es-ES" sz="1400" b="0" i="0" dirty="0">
                <a:solidFill>
                  <a:srgbClr val="333333"/>
                </a:solidFill>
                <a:effectLst/>
                <a:latin typeface="Georgia" panose="02040502050405020303" pitchFamily="18" charset="0"/>
              </a:rPr>
              <a:t>mecanismos de solución de conflictos externos al lugar de trabajo;</a:t>
            </a:r>
          </a:p>
          <a:p>
            <a:pPr lvl="1">
              <a:buFont typeface="Arial" panose="020B0604020202020204" pitchFamily="34" charset="0"/>
              <a:buChar char="•"/>
            </a:pPr>
            <a:r>
              <a:rPr lang="es-ES" sz="1400" b="0" i="0" dirty="0">
                <a:solidFill>
                  <a:srgbClr val="333333"/>
                </a:solidFill>
                <a:effectLst/>
                <a:latin typeface="Georgia" panose="02040502050405020303" pitchFamily="18" charset="0"/>
              </a:rPr>
              <a:t>juzgados o tribunales;</a:t>
            </a:r>
          </a:p>
          <a:p>
            <a:pPr lvl="1">
              <a:buFont typeface="Arial" panose="020B0604020202020204" pitchFamily="34" charset="0"/>
              <a:buChar char="•"/>
            </a:pPr>
            <a:r>
              <a:rPr lang="es-ES" sz="1400" b="0" i="0" dirty="0">
                <a:solidFill>
                  <a:srgbClr val="333333"/>
                </a:solidFill>
                <a:effectLst/>
                <a:latin typeface="Georgia" panose="02040502050405020303" pitchFamily="18" charset="0"/>
              </a:rPr>
              <a:t>medidas de protección de los querellantes, las víctimas, los testigos y los informantes frente a la victimización y las represalias, y</a:t>
            </a:r>
          </a:p>
          <a:p>
            <a:pPr lvl="1">
              <a:buFont typeface="Arial" panose="020B0604020202020204" pitchFamily="34" charset="0"/>
              <a:buChar char="•"/>
            </a:pPr>
            <a:r>
              <a:rPr lang="es-ES" sz="1400" b="0" i="0" dirty="0">
                <a:solidFill>
                  <a:srgbClr val="333333"/>
                </a:solidFill>
                <a:effectLst/>
                <a:latin typeface="Georgia" panose="02040502050405020303" pitchFamily="18" charset="0"/>
              </a:rPr>
              <a:t>medidas de asistencia jurídica, social, médica y administrativa para los querellantes y las víctimas</a:t>
            </a:r>
          </a:p>
          <a:p>
            <a:pPr marL="361950" lvl="1" indent="-361950">
              <a:buFont typeface="Wingdings" panose="05000000000000000000" pitchFamily="2" charset="2"/>
              <a:buChar char="Ø"/>
            </a:pPr>
            <a:r>
              <a:rPr lang="es-ES" sz="1400" b="0" i="0" dirty="0">
                <a:solidFill>
                  <a:srgbClr val="333333"/>
                </a:solidFill>
                <a:effectLst/>
                <a:latin typeface="Georgia" panose="02040502050405020303" pitchFamily="18" charset="0"/>
              </a:rPr>
              <a:t>…</a:t>
            </a:r>
          </a:p>
          <a:p>
            <a:pPr lvl="1">
              <a:buFont typeface="Wingdings" panose="05000000000000000000" pitchFamily="2" charset="2"/>
              <a:buChar char="Ø"/>
            </a:pPr>
            <a:endParaRPr lang="es-ES" sz="1400" b="0" i="0" dirty="0">
              <a:solidFill>
                <a:srgbClr val="333333"/>
              </a:solidFill>
              <a:effectLst/>
              <a:latin typeface="Georgia" panose="02040502050405020303" pitchFamily="18" charset="0"/>
            </a:endParaRPr>
          </a:p>
          <a:p>
            <a:pPr marL="0" indent="0" algn="just">
              <a:spcAft>
                <a:spcPts val="800"/>
              </a:spcAft>
              <a:buNone/>
            </a:pPr>
            <a:endParaRPr lang="es-ES" sz="18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28308342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7</a:t>
            </a:fld>
            <a:endParaRPr lang="es-ES"/>
          </a:p>
        </p:txBody>
      </p:sp>
      <p:sp>
        <p:nvSpPr>
          <p:cNvPr id="4098" name="Rectangle 2"/>
          <p:cNvSpPr>
            <a:spLocks noGrp="1" noChangeArrowheads="1"/>
          </p:cNvSpPr>
          <p:nvPr>
            <p:ph type="title"/>
          </p:nvPr>
        </p:nvSpPr>
        <p:spPr>
          <a:xfrm>
            <a:off x="506761" y="0"/>
            <a:ext cx="7161583" cy="1704766"/>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PRINCIPIOS FUNDAMENTALES</a:t>
            </a:r>
            <a:br>
              <a:rPr lang="es-ES" sz="2000" b="1" dirty="0">
                <a:effectLst/>
                <a:latin typeface="Tahoma" panose="020B0604030504040204" pitchFamily="34" charset="0"/>
                <a:ea typeface="Tahoma" panose="020B0604030504040204" pitchFamily="34" charset="0"/>
                <a:cs typeface="Tahoma" panose="020B0604030504040204" pitchFamily="34" charset="0"/>
              </a:rPr>
            </a:br>
            <a:br>
              <a:rPr lang="es-ES" sz="2000" b="1" dirty="0">
                <a:effectLst/>
                <a:latin typeface="Tahoma" panose="020B0604030504040204" pitchFamily="34" charset="0"/>
                <a:ea typeface="Tahoma" panose="020B0604030504040204" pitchFamily="34" charset="0"/>
                <a:cs typeface="Tahoma" panose="020B0604030504040204" pitchFamily="34" charset="0"/>
              </a:rPr>
            </a:br>
            <a:r>
              <a:rPr lang="es-ES" sz="1700" b="1" dirty="0">
                <a:effectLst/>
                <a:latin typeface="Tahoma" panose="020B0604030504040204" pitchFamily="34" charset="0"/>
                <a:ea typeface="Tahoma" panose="020B0604030504040204" pitchFamily="34" charset="0"/>
                <a:cs typeface="Tahoma" panose="020B0604030504040204" pitchFamily="34" charset="0"/>
              </a:rPr>
              <a:t>Control de su aplicación y vías de recurso y reparación Art. 10</a:t>
            </a:r>
            <a:endParaRPr lang="es-ES" sz="17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704766"/>
            <a:ext cx="7881663" cy="4540459"/>
          </a:xfrm>
        </p:spPr>
        <p:txBody>
          <a:bodyPr/>
          <a:lstStyle/>
          <a:p>
            <a:pPr algn="l">
              <a:buFont typeface="Wingdings" panose="05000000000000000000" pitchFamily="2" charset="2"/>
              <a:buChar char="Ø"/>
            </a:pPr>
            <a:r>
              <a:rPr lang="es-ES" sz="1400" dirty="0">
                <a:solidFill>
                  <a:srgbClr val="333333"/>
                </a:solidFill>
                <a:latin typeface="Georgia" panose="02040502050405020303" pitchFamily="18" charset="0"/>
              </a:rPr>
              <a:t>proteger la privacidad de las personas implicadas, así como la confidencialidad, en la medida de lo posible y según proceda, y velar por que estos requisitos no se utilicen de manera indebida;</a:t>
            </a:r>
          </a:p>
          <a:p>
            <a:pPr algn="l">
              <a:buFont typeface="Wingdings" panose="05000000000000000000" pitchFamily="2" charset="2"/>
              <a:buChar char="Ø"/>
            </a:pPr>
            <a:r>
              <a:rPr lang="es-ES" sz="1400" dirty="0">
                <a:solidFill>
                  <a:srgbClr val="333333"/>
                </a:solidFill>
                <a:latin typeface="Georgia" panose="02040502050405020303" pitchFamily="18" charset="0"/>
              </a:rPr>
              <a:t>prever sanciones, cuando proceda, para los casos de violencia y acoso en el mundo del trabajo;</a:t>
            </a:r>
          </a:p>
          <a:p>
            <a:pPr algn="l">
              <a:buFont typeface="Wingdings" panose="05000000000000000000" pitchFamily="2" charset="2"/>
              <a:buChar char="Ø"/>
            </a:pPr>
            <a:r>
              <a:rPr lang="es-ES" sz="1400" dirty="0">
                <a:solidFill>
                  <a:srgbClr val="333333"/>
                </a:solidFill>
                <a:latin typeface="Georgia" panose="02040502050405020303" pitchFamily="18" charset="0"/>
              </a:rPr>
              <a:t>prever que las víctimas de violencia y acoso por razón de género en el mundo del trabajo tengan acceso efectivo a mecanismos de presentación de quejas y de solución de conflictos, asistencia, servicios y vías de recurso y reparación que tengan en cuenta las consideraciones de género y que sean seguros y eficaces;</a:t>
            </a:r>
          </a:p>
          <a:p>
            <a:pPr algn="l">
              <a:buFont typeface="Wingdings" panose="05000000000000000000" pitchFamily="2" charset="2"/>
              <a:buChar char="Ø"/>
            </a:pPr>
            <a:r>
              <a:rPr lang="es-ES" sz="1400" dirty="0">
                <a:solidFill>
                  <a:srgbClr val="333333"/>
                </a:solidFill>
                <a:latin typeface="Georgia" panose="02040502050405020303" pitchFamily="18" charset="0"/>
              </a:rPr>
              <a:t>reconocer los efectos de la violencia doméstica y, en la medida en que sea razonable y factible, mitigar su impacto en el mundo del trabajo;</a:t>
            </a:r>
          </a:p>
          <a:p>
            <a:pPr algn="l">
              <a:buFont typeface="Wingdings" panose="05000000000000000000" pitchFamily="2" charset="2"/>
              <a:buChar char="Ø"/>
            </a:pPr>
            <a:r>
              <a:rPr lang="es-ES" sz="1400" dirty="0">
                <a:solidFill>
                  <a:srgbClr val="333333"/>
                </a:solidFill>
                <a:latin typeface="Georgia" panose="02040502050405020303" pitchFamily="18" charset="0"/>
              </a:rPr>
              <a:t>garantizar que todo trabajador tenga el derecho de alejarse de una situación de trabajo sin sufrir represalias u otras consecuencias indebidas si tiene motivos razonables para considerar que ésta presenta un peligro grave e inminente para su vida, su salud o su seguridad a consecuencia de actos de violencia y acoso, así como el deber de informar de esta situación a la dirección, y</a:t>
            </a:r>
          </a:p>
          <a:p>
            <a:pPr algn="l">
              <a:buFont typeface="Wingdings" panose="05000000000000000000" pitchFamily="2" charset="2"/>
              <a:buChar char="Ø"/>
            </a:pPr>
            <a:r>
              <a:rPr lang="es-ES" sz="1400" dirty="0">
                <a:solidFill>
                  <a:srgbClr val="333333"/>
                </a:solidFill>
                <a:latin typeface="Georgia" panose="02040502050405020303" pitchFamily="18" charset="0"/>
              </a:rPr>
              <a:t>velar por que la inspección del trabajo y otras autoridades pertinentes, cuando proceda, estén facultadas para actuar en caso de violencia y acoso en el mundo del trabajo…</a:t>
            </a:r>
          </a:p>
          <a:p>
            <a:pPr lvl="1">
              <a:buFont typeface="Wingdings" panose="05000000000000000000" pitchFamily="2" charset="2"/>
              <a:buChar char="Ø"/>
            </a:pPr>
            <a:endParaRPr lang="es-ES" sz="1400" dirty="0">
              <a:solidFill>
                <a:srgbClr val="333333"/>
              </a:solidFill>
              <a:latin typeface="Georgia" panose="02040502050405020303" pitchFamily="18" charset="0"/>
            </a:endParaRPr>
          </a:p>
          <a:p>
            <a:pPr marL="0" indent="0" algn="just">
              <a:spcAft>
                <a:spcPts val="800"/>
              </a:spcAft>
              <a:buNone/>
            </a:pPr>
            <a:endParaRPr lang="es-ES" sz="18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2682985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8</a:t>
            </a:fld>
            <a:endParaRPr lang="es-ES"/>
          </a:p>
        </p:txBody>
      </p:sp>
      <p:sp>
        <p:nvSpPr>
          <p:cNvPr id="4098" name="Rectangle 2"/>
          <p:cNvSpPr>
            <a:spLocks noGrp="1" noChangeArrowheads="1"/>
          </p:cNvSpPr>
          <p:nvPr>
            <p:ph type="title"/>
          </p:nvPr>
        </p:nvSpPr>
        <p:spPr>
          <a:xfrm>
            <a:off x="506761" y="0"/>
            <a:ext cx="7161583" cy="1704766"/>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PRINCIPIOS FUNDAMENTALES</a:t>
            </a:r>
            <a:br>
              <a:rPr lang="es-ES" sz="2000" b="1" dirty="0">
                <a:effectLst/>
                <a:latin typeface="Tahoma" panose="020B0604030504040204" pitchFamily="34" charset="0"/>
                <a:ea typeface="Tahoma" panose="020B0604030504040204" pitchFamily="34" charset="0"/>
                <a:cs typeface="Tahoma" panose="020B0604030504040204" pitchFamily="34" charset="0"/>
              </a:rPr>
            </a:br>
            <a:br>
              <a:rPr lang="es-ES" sz="2000" b="1" dirty="0">
                <a:effectLst/>
                <a:latin typeface="Tahoma" panose="020B0604030504040204" pitchFamily="34" charset="0"/>
                <a:ea typeface="Tahoma" panose="020B0604030504040204" pitchFamily="34" charset="0"/>
                <a:cs typeface="Tahoma" panose="020B0604030504040204" pitchFamily="34" charset="0"/>
              </a:rPr>
            </a:br>
            <a:r>
              <a:rPr lang="es-ES" sz="1700" b="1" dirty="0">
                <a:effectLst/>
                <a:latin typeface="Tahoma" panose="020B0604030504040204" pitchFamily="34" charset="0"/>
                <a:ea typeface="Tahoma" panose="020B0604030504040204" pitchFamily="34" charset="0"/>
                <a:cs typeface="Tahoma" panose="020B0604030504040204" pitchFamily="34" charset="0"/>
              </a:rPr>
              <a:t>Control de su aplicación y vías de recurso y reparación Art. 10</a:t>
            </a:r>
            <a:endParaRPr lang="es-ES" sz="17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556792"/>
            <a:ext cx="7881663" cy="5052432"/>
          </a:xfrm>
        </p:spPr>
        <p:txBody>
          <a:bodyPr/>
          <a:lstStyle/>
          <a:p>
            <a:pPr marL="0" indent="0" algn="l">
              <a:buNone/>
            </a:pPr>
            <a:r>
              <a:rPr lang="es-ES" sz="1800" dirty="0">
                <a:solidFill>
                  <a:srgbClr val="111111"/>
                </a:solidFill>
                <a:latin typeface="Calibri" panose="020F0502020204030204" pitchFamily="34" charset="0"/>
                <a:cs typeface="Calibri" panose="020F0502020204030204" pitchFamily="34" charset="0"/>
              </a:rPr>
              <a:t>El Convenio destaca la importancia de adoptar medidas apropiadas para hacer un seguimiento y controlar la aplicación de la legislación nacional relativa a la violencia y el acoso laboral, y </a:t>
            </a:r>
            <a:r>
              <a:rPr lang="es-ES" sz="1800" b="1" dirty="0">
                <a:solidFill>
                  <a:srgbClr val="111111"/>
                </a:solidFill>
                <a:latin typeface="Calibri" panose="020F0502020204030204" pitchFamily="34" charset="0"/>
                <a:cs typeface="Calibri" panose="020F0502020204030204" pitchFamily="34" charset="0"/>
              </a:rPr>
              <a:t>garantizar un fácil acceso a vías de recurso y reparación </a:t>
            </a:r>
            <a:r>
              <a:rPr lang="es-ES" sz="1800" dirty="0">
                <a:solidFill>
                  <a:srgbClr val="111111"/>
                </a:solidFill>
                <a:latin typeface="Calibri" panose="020F0502020204030204" pitchFamily="34" charset="0"/>
                <a:cs typeface="Calibri" panose="020F0502020204030204" pitchFamily="34" charset="0"/>
              </a:rPr>
              <a:t>apropiadas y eficaces y a mecanismos y procedimientos de notificación y de solución de conflictos en los casos de violencia y acoso en el mundo del trabajo, que sean seguros, equitativos y eficaces, a las víctimas.</a:t>
            </a:r>
          </a:p>
          <a:p>
            <a:pPr marL="0" indent="0">
              <a:spcBef>
                <a:spcPts val="0"/>
              </a:spcBef>
              <a:buNone/>
            </a:pPr>
            <a:r>
              <a:rPr lang="es-ES" sz="1800" b="1" i="0" dirty="0">
                <a:solidFill>
                  <a:srgbClr val="111111"/>
                </a:solidFill>
                <a:effectLst/>
                <a:latin typeface="Calibri" panose="020F0502020204030204" pitchFamily="34" charset="0"/>
                <a:cs typeface="Calibri" panose="020F0502020204030204" pitchFamily="34" charset="0"/>
                <a:hlinkClick r:id="rId2"/>
              </a:rPr>
              <a:t>La Directiva</a:t>
            </a:r>
            <a:r>
              <a:rPr lang="es-ES" sz="1800" b="0" i="0" dirty="0">
                <a:solidFill>
                  <a:srgbClr val="111111"/>
                </a:solidFill>
                <a:effectLst/>
                <a:latin typeface="Calibri" panose="020F0502020204030204" pitchFamily="34" charset="0"/>
                <a:cs typeface="Calibri" panose="020F0502020204030204" pitchFamily="34" charset="0"/>
                <a:hlinkClick r:id="rId2"/>
              </a:rPr>
              <a:t> (UE) 2019/1937 </a:t>
            </a:r>
            <a:r>
              <a:rPr lang="es-ES" sz="1800" b="0" i="0" dirty="0">
                <a:solidFill>
                  <a:srgbClr val="111111"/>
                </a:solidFill>
                <a:effectLst/>
                <a:latin typeface="Calibri" panose="020F0502020204030204" pitchFamily="34" charset="0"/>
                <a:cs typeface="Calibri" panose="020F0502020204030204" pitchFamily="34" charset="0"/>
              </a:rPr>
              <a:t>del Parlamento Europeo y del Consejo, de 23 de octubre de 2019, relativa a la protección de las personas que informen sobre infracciones del Derecho de la Unión Directiva, debía haberse transpuesto con anterioridad al 17 de diciembre de 2021.</a:t>
            </a:r>
          </a:p>
          <a:p>
            <a:pPr marL="0" indent="0" algn="l">
              <a:spcBef>
                <a:spcPts val="0"/>
              </a:spcBef>
              <a:buNone/>
            </a:pPr>
            <a:r>
              <a:rPr lang="es-ES" sz="1600" dirty="0">
                <a:solidFill>
                  <a:srgbClr val="111111"/>
                </a:solidFill>
                <a:latin typeface="Calibri" panose="020F0502020204030204" pitchFamily="34" charset="0"/>
                <a:cs typeface="Calibri" panose="020F0502020204030204" pitchFamily="34" charset="0"/>
              </a:rPr>
              <a:t>Analiza el ámbito personal y material de aplicación, los distintos canales o vías de denuncia, medidas de protección, represalias que pueden resultar como consecuencia de la denuncia, así como ayudas durante el procedimiento y asistencia jurídica, programas de clemencia, premios, confidencialidad y anonimato de la denuncia. </a:t>
            </a:r>
          </a:p>
          <a:p>
            <a:pPr marL="0" indent="0" algn="l">
              <a:spcBef>
                <a:spcPts val="0"/>
              </a:spcBef>
              <a:buNone/>
            </a:pPr>
            <a:r>
              <a:rPr lang="es-ES" sz="1600" dirty="0">
                <a:solidFill>
                  <a:srgbClr val="111111"/>
                </a:solidFill>
                <a:latin typeface="Calibri" panose="020F0502020204030204" pitchFamily="34" charset="0"/>
                <a:cs typeface="Calibri" panose="020F0502020204030204" pitchFamily="34" charset="0"/>
              </a:rPr>
              <a:t>Es la </a:t>
            </a:r>
            <a:r>
              <a:rPr lang="es-ES" sz="1800" b="0" i="0" dirty="0">
                <a:solidFill>
                  <a:srgbClr val="000000"/>
                </a:solidFill>
                <a:effectLst/>
                <a:latin typeface="Calibri" panose="020F0502020204030204" pitchFamily="34" charset="0"/>
                <a:cs typeface="Calibri" panose="020F0502020204030204" pitchFamily="34" charset="0"/>
                <a:hlinkClick r:id="rId3"/>
              </a:rPr>
              <a:t>Ley 2/2023, de 20 de febrero</a:t>
            </a:r>
            <a:r>
              <a:rPr lang="es-ES" sz="1800" b="0" i="0" dirty="0">
                <a:solidFill>
                  <a:srgbClr val="000000"/>
                </a:solidFill>
                <a:effectLst/>
                <a:latin typeface="Calibri" panose="020F0502020204030204" pitchFamily="34" charset="0"/>
                <a:cs typeface="Calibri" panose="020F0502020204030204" pitchFamily="34" charset="0"/>
              </a:rPr>
              <a:t>, reguladora de la protección de las personas que informen sobre infracciones normativas y de lucha contra la corrupción, la que “</a:t>
            </a:r>
            <a:r>
              <a:rPr lang="es-ES" sz="1800" b="0" i="0" dirty="0">
                <a:solidFill>
                  <a:srgbClr val="111111"/>
                </a:solidFill>
                <a:effectLst/>
                <a:latin typeface="Calibri" panose="020F0502020204030204" pitchFamily="34" charset="0"/>
                <a:cs typeface="Calibri" panose="020F0502020204030204" pitchFamily="34" charset="0"/>
              </a:rPr>
              <a:t>busca hacer más efectiva la prevención de conductas irregulares y mejorar la reputación de las empresas”.</a:t>
            </a:r>
            <a:endParaRPr lang="es-ES" sz="1800" b="0" i="0" dirty="0">
              <a:solidFill>
                <a:srgbClr val="000000"/>
              </a:solidFill>
              <a:effectLst/>
              <a:latin typeface="Calibri" panose="020F0502020204030204" pitchFamily="34" charset="0"/>
              <a:cs typeface="Calibri" panose="020F0502020204030204" pitchFamily="34"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4184379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5 Marcador de número de diapositiva"/>
          <p:cNvSpPr>
            <a:spLocks noGrp="1"/>
          </p:cNvSpPr>
          <p:nvPr>
            <p:ph type="sldNum" sz="quarter" idx="12"/>
          </p:nvPr>
        </p:nvSpPr>
        <p:spPr/>
        <p:txBody>
          <a:bodyPr/>
          <a:lstStyle/>
          <a:p>
            <a:fld id="{A5CA3516-5A1D-44EB-828A-CEDA134A0EAC}" type="slidenum">
              <a:rPr lang="es-ES"/>
              <a:pPr/>
              <a:t>9</a:t>
            </a:fld>
            <a:endParaRPr lang="es-ES"/>
          </a:p>
        </p:txBody>
      </p:sp>
      <p:sp>
        <p:nvSpPr>
          <p:cNvPr id="4098" name="Rectangle 2"/>
          <p:cNvSpPr>
            <a:spLocks noGrp="1" noChangeArrowheads="1"/>
          </p:cNvSpPr>
          <p:nvPr>
            <p:ph type="title"/>
          </p:nvPr>
        </p:nvSpPr>
        <p:spPr>
          <a:xfrm>
            <a:off x="506761" y="0"/>
            <a:ext cx="7161583" cy="2060848"/>
          </a:xfrm>
        </p:spPr>
        <p:txBody>
          <a:bodyPr/>
          <a:lstStyle/>
          <a:p>
            <a:pPr algn="ctr"/>
            <a:r>
              <a:rPr lang="es-ES" sz="2000" b="1" dirty="0">
                <a:effectLst/>
                <a:latin typeface="Tahoma" panose="020B0604030504040204" pitchFamily="34" charset="0"/>
                <a:ea typeface="Tahoma" panose="020B0604030504040204" pitchFamily="34" charset="0"/>
                <a:cs typeface="Tahoma" panose="020B0604030504040204" pitchFamily="34" charset="0"/>
              </a:rPr>
              <a:t>RIESGOS PSICOSOCIALES</a:t>
            </a:r>
            <a:br>
              <a:rPr lang="es-ES" sz="2000" b="1" dirty="0">
                <a:effectLst/>
                <a:latin typeface="Tahoma" panose="020B0604030504040204" pitchFamily="34" charset="0"/>
                <a:ea typeface="Tahoma" panose="020B0604030504040204" pitchFamily="34" charset="0"/>
                <a:cs typeface="Tahoma" panose="020B0604030504040204" pitchFamily="34" charset="0"/>
              </a:rPr>
            </a:br>
            <a:br>
              <a:rPr lang="es-ES" sz="2000" b="1" dirty="0">
                <a:effectLst/>
                <a:latin typeface="Tahoma" panose="020B0604030504040204" pitchFamily="34" charset="0"/>
                <a:ea typeface="Tahoma" panose="020B0604030504040204" pitchFamily="34" charset="0"/>
                <a:cs typeface="Tahoma" panose="020B0604030504040204" pitchFamily="34" charset="0"/>
              </a:rPr>
            </a:br>
            <a:r>
              <a:rPr lang="es-ES" sz="2000" b="1" dirty="0">
                <a:effectLst/>
                <a:latin typeface="Tahoma" panose="020B0604030504040204" pitchFamily="34" charset="0"/>
                <a:ea typeface="Tahoma" panose="020B0604030504040204" pitchFamily="34" charset="0"/>
                <a:cs typeface="Tahoma" panose="020B0604030504040204" pitchFamily="34" charset="0"/>
              </a:rPr>
              <a:t> CONCEPTOS BÁSICOS</a:t>
            </a:r>
            <a:endParaRPr lang="es-ES" sz="2000" b="1" dirty="0">
              <a:solidFill>
                <a:srgbClr val="008000"/>
              </a:solidFill>
              <a:latin typeface="Tahoma" pitchFamily="34" charset="0"/>
            </a:endParaRPr>
          </a:p>
        </p:txBody>
      </p:sp>
      <p:sp>
        <p:nvSpPr>
          <p:cNvPr id="4099" name="Rectangle 3"/>
          <p:cNvSpPr>
            <a:spLocks noGrp="1" noChangeArrowheads="1"/>
          </p:cNvSpPr>
          <p:nvPr>
            <p:ph type="body" idx="1"/>
          </p:nvPr>
        </p:nvSpPr>
        <p:spPr>
          <a:xfrm>
            <a:off x="755576" y="1704766"/>
            <a:ext cx="7881663" cy="4540459"/>
          </a:xfrm>
        </p:spPr>
        <p:txBody>
          <a:bodyPr/>
          <a:lstStyle/>
          <a:p>
            <a:pPr marL="0" indent="0" algn="just">
              <a:spcBef>
                <a:spcPts val="300"/>
              </a:spcBef>
              <a:spcAft>
                <a:spcPts val="300"/>
              </a:spcAft>
              <a:buNone/>
            </a:pPr>
            <a:r>
              <a:rPr lang="es-ES" sz="1800" b="1" dirty="0">
                <a:effectLst/>
                <a:latin typeface="Calibri" panose="020F0502020204030204" pitchFamily="34" charset="0"/>
                <a:ea typeface="Calibri" panose="020F0502020204030204" pitchFamily="34" charset="0"/>
                <a:cs typeface="Times New Roman" panose="02020603050405020304" pitchFamily="18" charset="0"/>
              </a:rPr>
              <a:t>Factores Psicosociales</a:t>
            </a:r>
          </a:p>
          <a:p>
            <a:pPr marL="0" indent="0" algn="just">
              <a:spcBef>
                <a:spcPts val="300"/>
              </a:spcBef>
              <a:spcAft>
                <a:spcPts val="300"/>
              </a:spcAft>
              <a:buNone/>
            </a:pPr>
            <a:r>
              <a:rPr lang="es-ES" sz="1600" dirty="0">
                <a:effectLst/>
                <a:latin typeface="Calibri" panose="020F0502020204030204" pitchFamily="34" charset="0"/>
                <a:ea typeface="Calibri" panose="020F0502020204030204" pitchFamily="34" charset="0"/>
                <a:cs typeface="Times New Roman" panose="02020603050405020304" pitchFamily="18" charset="0"/>
              </a:rPr>
              <a:t>Condiciones de trabajo o características del mismo relacionadas con la organización, el contenido del trabajo y la realización de las tareas, y que tienen la capacidad de afectar tanto al bienestar o a la salud física, psíquica o social) del trabajador/a, como al desarrollo del trabajo</a:t>
            </a:r>
            <a:endParaRPr lang="es-ES" sz="1800" b="1" dirty="0">
              <a:latin typeface="Calibri" panose="020F0502020204030204" pitchFamily="34" charset="0"/>
              <a:ea typeface="Calibri" panose="020F0502020204030204" pitchFamily="34" charset="0"/>
              <a:cs typeface="Times New Roman" panose="02020603050405020304" pitchFamily="18" charset="0"/>
            </a:endParaRPr>
          </a:p>
          <a:p>
            <a:pPr marL="0" indent="0" algn="just">
              <a:spcBef>
                <a:spcPts val="300"/>
              </a:spcBef>
              <a:spcAft>
                <a:spcPts val="300"/>
              </a:spcAft>
              <a:buNone/>
            </a:pPr>
            <a:r>
              <a:rPr lang="es-ES" sz="1800" b="1" dirty="0">
                <a:latin typeface="Calibri" panose="020F0502020204030204" pitchFamily="34" charset="0"/>
                <a:ea typeface="Calibri" panose="020F0502020204030204" pitchFamily="34" charset="0"/>
                <a:cs typeface="Times New Roman" panose="02020603050405020304" pitchFamily="18" charset="0"/>
              </a:rPr>
              <a:t>Factores de Riesgo Psicosocial</a:t>
            </a:r>
          </a:p>
          <a:p>
            <a:pPr marL="0" indent="0" algn="just">
              <a:spcBef>
                <a:spcPts val="300"/>
              </a:spcBef>
              <a:spcAft>
                <a:spcPts val="300"/>
              </a:spcAft>
              <a:buNone/>
            </a:pPr>
            <a:r>
              <a:rPr lang="es-ES" sz="1600" dirty="0">
                <a:latin typeface="Calibri" panose="020F0502020204030204" pitchFamily="34" charset="0"/>
                <a:cs typeface="Times New Roman" panose="02020603050405020304" pitchFamily="18" charset="0"/>
              </a:rPr>
              <a:t>Las condiciones de trabajo, que, por una configuración deficiente o un diseño inadecuado, presentan la probabilidad de afectar negativamente a la salud y el bienestar del trabajador/a</a:t>
            </a:r>
          </a:p>
          <a:p>
            <a:pPr marL="0" indent="0" algn="just">
              <a:spcBef>
                <a:spcPts val="300"/>
              </a:spcBef>
              <a:spcAft>
                <a:spcPts val="300"/>
              </a:spcAft>
              <a:buNone/>
            </a:pPr>
            <a:r>
              <a:rPr lang="es-ES" sz="1800" b="1" dirty="0">
                <a:latin typeface="Calibri" panose="020F0502020204030204" pitchFamily="34" charset="0"/>
                <a:ea typeface="Calibri" panose="020F0502020204030204" pitchFamily="34" charset="0"/>
                <a:cs typeface="Times New Roman" panose="02020603050405020304" pitchFamily="18" charset="0"/>
              </a:rPr>
              <a:t>Riesgo Psicosocial</a:t>
            </a:r>
          </a:p>
          <a:p>
            <a:pPr marL="0" indent="0" algn="just">
              <a:spcBef>
                <a:spcPts val="300"/>
              </a:spcBef>
              <a:spcAft>
                <a:spcPts val="300"/>
              </a:spcAft>
              <a:buNone/>
            </a:pPr>
            <a:r>
              <a:rPr lang="es-ES" sz="1600" dirty="0">
                <a:latin typeface="Calibri" panose="020F0502020204030204" pitchFamily="34" charset="0"/>
                <a:cs typeface="Times New Roman" panose="02020603050405020304" pitchFamily="18" charset="0"/>
              </a:rPr>
              <a:t>Aquellos hechos, acontecimientos, situaciones o estados que sean consecuencia de la organización del trabajo y tienen una alta probabilidad de afectar negativamente a la salud del trabajador/a (los más reconocidos: estrés, violencia y acoso en el trabajo, fatiga, burnout)</a:t>
            </a:r>
          </a:p>
          <a:p>
            <a:pPr marL="0" indent="0" algn="just">
              <a:spcAft>
                <a:spcPts val="800"/>
              </a:spcAft>
              <a:buNone/>
            </a:pPr>
            <a:endParaRPr lang="es-ES" sz="1800" dirty="0">
              <a:effectLst/>
              <a:latin typeface="Calibri" pitchFamily="34" charset="0"/>
              <a:ea typeface="Calibri" panose="020F0502020204030204" pitchFamily="34" charset="0"/>
              <a:cs typeface="Times New Roman" panose="02020603050405020304" pitchFamily="18" charset="0"/>
            </a:endParaRPr>
          </a:p>
        </p:txBody>
      </p:sp>
      <p:pic>
        <p:nvPicPr>
          <p:cNvPr id="6" name="Imagen 5">
            <a:extLst>
              <a:ext uri="{FF2B5EF4-FFF2-40B4-BE49-F238E27FC236}">
                <a16:creationId xmlns:a16="http://schemas.microsoft.com/office/drawing/2014/main" id="{ED9838E5-7995-42D4-9CC7-E4AE8116105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20092" y="464467"/>
            <a:ext cx="1102995" cy="876300"/>
          </a:xfrm>
          <a:prstGeom prst="rect">
            <a:avLst/>
          </a:prstGeom>
          <a:noFill/>
          <a:ln>
            <a:noFill/>
          </a:ln>
        </p:spPr>
      </p:pic>
    </p:spTree>
    <p:extLst>
      <p:ext uri="{BB962C8B-B14F-4D97-AF65-F5344CB8AC3E}">
        <p14:creationId xmlns:p14="http://schemas.microsoft.com/office/powerpoint/2010/main" val="241010950"/>
      </p:ext>
    </p:extLst>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1892</TotalTime>
  <Words>3361</Words>
  <Application>Microsoft Office PowerPoint</Application>
  <PresentationFormat>Presentación en pantalla (4:3)</PresentationFormat>
  <Paragraphs>178</Paragraphs>
  <Slides>20</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20</vt:i4>
      </vt:variant>
    </vt:vector>
  </HeadingPairs>
  <TitlesOfParts>
    <vt:vector size="28" baseType="lpstr">
      <vt:lpstr>Arial</vt:lpstr>
      <vt:lpstr>Calibri</vt:lpstr>
      <vt:lpstr>Georgia</vt:lpstr>
      <vt:lpstr>Tahoma</vt:lpstr>
      <vt:lpstr>times</vt:lpstr>
      <vt:lpstr>Times New Roman</vt:lpstr>
      <vt:lpstr>Wingdings</vt:lpstr>
      <vt:lpstr>Diseño predeterminado</vt:lpstr>
      <vt:lpstr>Presentación de PowerPoint</vt:lpstr>
      <vt:lpstr>RIESGOS PSICOSOCIALES: CONCEPTOS BÁSICOS</vt:lpstr>
      <vt:lpstr>Ámbito de aplicación. Art. 4 Convenio 190</vt:lpstr>
      <vt:lpstr>PRINCIPIOS FUNDAMENTALES  Artículo 4 </vt:lpstr>
      <vt:lpstr>PRINCIPIOS FUNDAMENTALES  Medidas de protección y prevención. Art. 9</vt:lpstr>
      <vt:lpstr>PRINCIPIOS FUNDAMENTALES  Control de su aplicación y vías de recurso y reparación Art. 10</vt:lpstr>
      <vt:lpstr>PRINCIPIOS FUNDAMENTALES  Control de su aplicación y vías de recurso y reparación Art. 10</vt:lpstr>
      <vt:lpstr>PRINCIPIOS FUNDAMENTALES  Control de su aplicación y vías de recurso y reparación Art. 10</vt:lpstr>
      <vt:lpstr>RIESGOS PSICOSOCIALES   CONCEPTOS BÁSICOS</vt:lpstr>
      <vt:lpstr>LA VIOLENCIA LABORAL</vt:lpstr>
      <vt:lpstr>FORMAS Y TIPOS DE VIOLENCIA LABORAL</vt:lpstr>
      <vt:lpstr>LOS PUNTOS CLAVE QUE DEBEN TENER EN CUENTA  LAS EMPRESAS</vt:lpstr>
      <vt:lpstr>Someter a revisión el Plan de Acoso y  el Plan de Igualdad</vt:lpstr>
      <vt:lpstr>La gestión de riesgos psicosociales</vt:lpstr>
      <vt:lpstr>Recomendación nº 206 de la OIT sobre la  Eliminación de la Violencia y Acoso en el Trabajo</vt:lpstr>
      <vt:lpstr>Recomendación nº 206 de la OIT sobre la  Eliminación de la Violencia y Acoso en el Trabajo</vt:lpstr>
      <vt:lpstr>El ciberacoso y/o el acoso a través de medios tecnológicos  en las compañías</vt:lpstr>
      <vt:lpstr>El impacto en los tribunales de lo Social y Negociación colectiva</vt:lpstr>
      <vt:lpstr>Marco normativo</vt:lpstr>
      <vt:lpstr>Fin de la Presentación 7 de junio de 2023  Manuel Moreno  Departamento de prevención de riesgos laborales CSIF Madrid  prevencion28@csif.es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Nociones básicas en PRL</dc:title>
  <dc:creator>Encarna Abascal</dc:creator>
  <cp:lastModifiedBy>Manuel Moreno Cerro</cp:lastModifiedBy>
  <cp:revision>101</cp:revision>
  <dcterms:created xsi:type="dcterms:W3CDTF">2008-09-14T17:31:15Z</dcterms:created>
  <dcterms:modified xsi:type="dcterms:W3CDTF">2023-06-08T16:35:37Z</dcterms:modified>
</cp:coreProperties>
</file>