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2"/>
  </p:sldMasterIdLst>
  <p:notesMasterIdLst>
    <p:notesMasterId r:id="rId6"/>
  </p:notesMasterIdLst>
  <p:sldIdLst>
    <p:sldId id="256" r:id="rId3"/>
    <p:sldId id="257" r:id="rId4"/>
    <p:sldId id="259" r:id="rId5"/>
  </p:sldIdLst>
  <p:sldSz cx="9144000" cy="6858000" type="screen4x3"/>
  <p:notesSz cx="6858000" cy="9144000"/>
  <p:defaultTextStyle>
    <a:defPPr>
      <a:defRPr lang="es-P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66"/>
    <a:srgbClr val="00808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0" d="100"/>
          <a:sy n="80" d="100"/>
        </p:scale>
        <p:origin x="880" y="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_tradnl"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84544B4-E94C-4420-8710-F764A106F373}" type="datetimeFigureOut">
              <a:rPr lang="es-ES_tradnl"/>
              <a:pPr>
                <a:defRPr/>
              </a:pPr>
              <a:t>11/03/2024</a:t>
            </a:fld>
            <a:endParaRPr lang="es-ES_tradnl"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_tradnl" noProof="0" dirty="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_tradnl"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_tradnl"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677953A-5D49-4350-9358-884CEEFF1065}" type="slidenum">
              <a:rPr lang="es-ES_tradnl"/>
              <a:pPr>
                <a:defRPr/>
              </a:pPr>
              <a:t>‹Nº›</a:t>
            </a:fld>
            <a:endParaRPr lang="es-ES_tradnl" dirty="0"/>
          </a:p>
        </p:txBody>
      </p:sp>
    </p:spTree>
    <p:extLst>
      <p:ext uri="{BB962C8B-B14F-4D97-AF65-F5344CB8AC3E}">
        <p14:creationId xmlns:p14="http://schemas.microsoft.com/office/powerpoint/2010/main" val="40619648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dirty="0" smtClean="0"/>
          </a:p>
        </p:txBody>
      </p:sp>
      <p:sp>
        <p:nvSpPr>
          <p:cNvPr id="81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1336B9-72CB-4E8C-86FF-261F3F6A4EAD}" type="slidenum">
              <a:rPr lang="es-ES_tradnl"/>
              <a:pPr fontAlgn="base">
                <a:spcBef>
                  <a:spcPct val="0"/>
                </a:spcBef>
                <a:spcAft>
                  <a:spcPct val="0"/>
                </a:spcAft>
              </a:pPr>
              <a:t>1</a:t>
            </a:fld>
            <a:endParaRPr lang="es-ES_tradnl" dirty="0"/>
          </a:p>
        </p:txBody>
      </p:sp>
    </p:spTree>
    <p:extLst>
      <p:ext uri="{BB962C8B-B14F-4D97-AF65-F5344CB8AC3E}">
        <p14:creationId xmlns:p14="http://schemas.microsoft.com/office/powerpoint/2010/main" val="1037164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lvl1pPr>
              <a:defRPr/>
            </a:lvl1pPr>
          </a:lstStyle>
          <a:p>
            <a:pPr>
              <a:defRPr/>
            </a:pPr>
            <a:fld id="{B8C4AD82-8240-4F9E-BE29-7A951EC7136E}" type="datetimeFigureOut">
              <a:rPr lang="es-ES_tradnl"/>
              <a:pPr>
                <a:defRPr/>
              </a:pPr>
              <a:t>11/03/2024</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D520EBFD-9657-40C5-86A8-ADFF6D70E201}" type="slidenum">
              <a:rPr lang="es-ES_tradnl"/>
              <a:pPr>
                <a:defRPr/>
              </a:pPr>
              <a:t>‹Nº›</a:t>
            </a:fld>
            <a:endParaRPr lang="es-ES_trad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fld id="{97C56A9C-7E11-43EE-9E8D-7C443039346F}" type="datetimeFigureOut">
              <a:rPr lang="es-ES_tradnl"/>
              <a:pPr>
                <a:defRPr/>
              </a:pPr>
              <a:t>11/03/2024</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943E5BC3-5C07-4889-A92E-2CC25A83FFA1}" type="slidenum">
              <a:rPr lang="es-ES_tradnl"/>
              <a:pPr>
                <a:defRPr/>
              </a:pPr>
              <a:t>‹Nº›</a:t>
            </a:fld>
            <a:endParaRPr lang="es-ES_trad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fld id="{38FCEF8E-FDB3-4852-9480-C40041F455C7}" type="datetimeFigureOut">
              <a:rPr lang="es-ES_tradnl"/>
              <a:pPr>
                <a:defRPr/>
              </a:pPr>
              <a:t>11/03/2024</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987062D1-E81E-4FEB-8A88-B60A64F5DE47}" type="slidenum">
              <a:rPr lang="es-ES_tradnl"/>
              <a:pPr>
                <a:defRPr/>
              </a:pPr>
              <a:t>‹Nº›</a:t>
            </a:fld>
            <a:endParaRPr lang="es-ES_trad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fld id="{748FEE6A-365B-4E35-8A69-ABF37DC7FB70}" type="datetimeFigureOut">
              <a:rPr lang="es-ES_tradnl"/>
              <a:pPr>
                <a:defRPr/>
              </a:pPr>
              <a:t>11/03/2024</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06A10CF5-F87E-4DBE-B46E-59DDA1FE4951}" type="slidenum">
              <a:rPr lang="es-ES_tradnl"/>
              <a:pPr>
                <a:defRPr/>
              </a:pPr>
              <a:t>‹Nº›</a:t>
            </a:fld>
            <a:endParaRPr lang="es-ES_trad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A0622A3C-196F-4CDA-A048-8B52A0DBEACA}" type="datetimeFigureOut">
              <a:rPr lang="es-ES_tradnl"/>
              <a:pPr>
                <a:defRPr/>
              </a:pPr>
              <a:t>11/03/2024</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03F9C832-DF9F-4D01-B2A8-BBFE5E7422AB}" type="slidenum">
              <a:rPr lang="es-ES_tradnl"/>
              <a:pPr>
                <a:defRPr/>
              </a:pPr>
              <a:t>‹Nº›</a:t>
            </a:fld>
            <a:endParaRPr lang="es-ES_trad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3 Marcador de fecha"/>
          <p:cNvSpPr>
            <a:spLocks noGrp="1"/>
          </p:cNvSpPr>
          <p:nvPr>
            <p:ph type="dt" sz="half" idx="10"/>
          </p:nvPr>
        </p:nvSpPr>
        <p:spPr/>
        <p:txBody>
          <a:bodyPr/>
          <a:lstStyle>
            <a:lvl1pPr>
              <a:defRPr/>
            </a:lvl1pPr>
          </a:lstStyle>
          <a:p>
            <a:pPr>
              <a:defRPr/>
            </a:pPr>
            <a:fld id="{8BC5BA3B-E049-48C4-97C2-8E194BDAE6A6}" type="datetimeFigureOut">
              <a:rPr lang="es-ES_tradnl"/>
              <a:pPr>
                <a:defRPr/>
              </a:pPr>
              <a:t>11/03/2024</a:t>
            </a:fld>
            <a:endParaRPr lang="es-ES_tradnl" dirty="0"/>
          </a:p>
        </p:txBody>
      </p:sp>
      <p:sp>
        <p:nvSpPr>
          <p:cNvPr id="6" name="4 Marcador de pie de página"/>
          <p:cNvSpPr>
            <a:spLocks noGrp="1"/>
          </p:cNvSpPr>
          <p:nvPr>
            <p:ph type="ftr" sz="quarter" idx="11"/>
          </p:nvPr>
        </p:nvSpPr>
        <p:spPr/>
        <p:txBody>
          <a:bodyPr/>
          <a:lstStyle>
            <a:lvl1pPr>
              <a:defRPr/>
            </a:lvl1pPr>
          </a:lstStyle>
          <a:p>
            <a:pPr>
              <a:defRPr/>
            </a:pPr>
            <a:endParaRPr lang="es-ES_tradnl" dirty="0"/>
          </a:p>
        </p:txBody>
      </p:sp>
      <p:sp>
        <p:nvSpPr>
          <p:cNvPr id="7" name="5 Marcador de número de diapositiva"/>
          <p:cNvSpPr>
            <a:spLocks noGrp="1"/>
          </p:cNvSpPr>
          <p:nvPr>
            <p:ph type="sldNum" sz="quarter" idx="12"/>
          </p:nvPr>
        </p:nvSpPr>
        <p:spPr/>
        <p:txBody>
          <a:bodyPr/>
          <a:lstStyle>
            <a:lvl1pPr>
              <a:defRPr/>
            </a:lvl1pPr>
          </a:lstStyle>
          <a:p>
            <a:pPr>
              <a:defRPr/>
            </a:pPr>
            <a:fld id="{04B8D3CC-2153-4435-85F8-C410FC723849}" type="slidenum">
              <a:rPr lang="es-ES_tradnl"/>
              <a:pPr>
                <a:defRPr/>
              </a:pPr>
              <a:t>‹Nº›</a:t>
            </a:fld>
            <a:endParaRPr lang="es-ES_trad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3 Marcador de fecha"/>
          <p:cNvSpPr>
            <a:spLocks noGrp="1"/>
          </p:cNvSpPr>
          <p:nvPr>
            <p:ph type="dt" sz="half" idx="10"/>
          </p:nvPr>
        </p:nvSpPr>
        <p:spPr/>
        <p:txBody>
          <a:bodyPr/>
          <a:lstStyle>
            <a:lvl1pPr>
              <a:defRPr/>
            </a:lvl1pPr>
          </a:lstStyle>
          <a:p>
            <a:pPr>
              <a:defRPr/>
            </a:pPr>
            <a:fld id="{909A1FFC-6A66-460A-806B-3EC491A016D8}" type="datetimeFigureOut">
              <a:rPr lang="es-ES_tradnl"/>
              <a:pPr>
                <a:defRPr/>
              </a:pPr>
              <a:t>11/03/2024</a:t>
            </a:fld>
            <a:endParaRPr lang="es-ES_tradnl" dirty="0"/>
          </a:p>
        </p:txBody>
      </p:sp>
      <p:sp>
        <p:nvSpPr>
          <p:cNvPr id="8" name="4 Marcador de pie de página"/>
          <p:cNvSpPr>
            <a:spLocks noGrp="1"/>
          </p:cNvSpPr>
          <p:nvPr>
            <p:ph type="ftr" sz="quarter" idx="11"/>
          </p:nvPr>
        </p:nvSpPr>
        <p:spPr/>
        <p:txBody>
          <a:bodyPr/>
          <a:lstStyle>
            <a:lvl1pPr>
              <a:defRPr/>
            </a:lvl1pPr>
          </a:lstStyle>
          <a:p>
            <a:pPr>
              <a:defRPr/>
            </a:pPr>
            <a:endParaRPr lang="es-ES_tradnl" dirty="0"/>
          </a:p>
        </p:txBody>
      </p:sp>
      <p:sp>
        <p:nvSpPr>
          <p:cNvPr id="9" name="5 Marcador de número de diapositiva"/>
          <p:cNvSpPr>
            <a:spLocks noGrp="1"/>
          </p:cNvSpPr>
          <p:nvPr>
            <p:ph type="sldNum" sz="quarter" idx="12"/>
          </p:nvPr>
        </p:nvSpPr>
        <p:spPr/>
        <p:txBody>
          <a:bodyPr/>
          <a:lstStyle>
            <a:lvl1pPr>
              <a:defRPr/>
            </a:lvl1pPr>
          </a:lstStyle>
          <a:p>
            <a:pPr>
              <a:defRPr/>
            </a:pPr>
            <a:fld id="{A31E7C11-8044-4BB3-A021-A61042605601}" type="slidenum">
              <a:rPr lang="es-ES_tradnl"/>
              <a:pPr>
                <a:defRPr/>
              </a:pPr>
              <a:t>‹Nº›</a:t>
            </a:fld>
            <a:endParaRPr lang="es-ES_trad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3 Marcador de fecha"/>
          <p:cNvSpPr>
            <a:spLocks noGrp="1"/>
          </p:cNvSpPr>
          <p:nvPr>
            <p:ph type="dt" sz="half" idx="10"/>
          </p:nvPr>
        </p:nvSpPr>
        <p:spPr/>
        <p:txBody>
          <a:bodyPr/>
          <a:lstStyle>
            <a:lvl1pPr>
              <a:defRPr/>
            </a:lvl1pPr>
          </a:lstStyle>
          <a:p>
            <a:pPr>
              <a:defRPr/>
            </a:pPr>
            <a:fld id="{536683EB-DADA-435F-92DB-3D07FA0662E7}" type="datetimeFigureOut">
              <a:rPr lang="es-ES_tradnl"/>
              <a:pPr>
                <a:defRPr/>
              </a:pPr>
              <a:t>11/03/2024</a:t>
            </a:fld>
            <a:endParaRPr lang="es-ES_tradnl" dirty="0"/>
          </a:p>
        </p:txBody>
      </p:sp>
      <p:sp>
        <p:nvSpPr>
          <p:cNvPr id="4" name="4 Marcador de pie de página"/>
          <p:cNvSpPr>
            <a:spLocks noGrp="1"/>
          </p:cNvSpPr>
          <p:nvPr>
            <p:ph type="ftr" sz="quarter" idx="11"/>
          </p:nvPr>
        </p:nvSpPr>
        <p:spPr/>
        <p:txBody>
          <a:bodyPr/>
          <a:lstStyle>
            <a:lvl1pPr>
              <a:defRPr/>
            </a:lvl1pPr>
          </a:lstStyle>
          <a:p>
            <a:pPr>
              <a:defRPr/>
            </a:pPr>
            <a:endParaRPr lang="es-ES_tradnl" dirty="0"/>
          </a:p>
        </p:txBody>
      </p:sp>
      <p:sp>
        <p:nvSpPr>
          <p:cNvPr id="5" name="5 Marcador de número de diapositiva"/>
          <p:cNvSpPr>
            <a:spLocks noGrp="1"/>
          </p:cNvSpPr>
          <p:nvPr>
            <p:ph type="sldNum" sz="quarter" idx="12"/>
          </p:nvPr>
        </p:nvSpPr>
        <p:spPr/>
        <p:txBody>
          <a:bodyPr/>
          <a:lstStyle>
            <a:lvl1pPr>
              <a:defRPr/>
            </a:lvl1pPr>
          </a:lstStyle>
          <a:p>
            <a:pPr>
              <a:defRPr/>
            </a:pPr>
            <a:fld id="{8A6A3793-EE63-481E-B8AB-3076BEA952C2}" type="slidenum">
              <a:rPr lang="es-ES_tradnl"/>
              <a:pPr>
                <a:defRPr/>
              </a:pPr>
              <a:t>‹Nº›</a:t>
            </a:fld>
            <a:endParaRPr lang="es-ES_trad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63EE147B-DCC5-401C-95CE-145F82D6B29C}" type="datetimeFigureOut">
              <a:rPr lang="es-ES_tradnl"/>
              <a:pPr>
                <a:defRPr/>
              </a:pPr>
              <a:t>11/03/2024</a:t>
            </a:fld>
            <a:endParaRPr lang="es-ES_tradnl" dirty="0"/>
          </a:p>
        </p:txBody>
      </p:sp>
      <p:sp>
        <p:nvSpPr>
          <p:cNvPr id="3" name="4 Marcador de pie de página"/>
          <p:cNvSpPr>
            <a:spLocks noGrp="1"/>
          </p:cNvSpPr>
          <p:nvPr>
            <p:ph type="ftr" sz="quarter" idx="11"/>
          </p:nvPr>
        </p:nvSpPr>
        <p:spPr/>
        <p:txBody>
          <a:bodyPr/>
          <a:lstStyle>
            <a:lvl1pPr>
              <a:defRPr/>
            </a:lvl1pPr>
          </a:lstStyle>
          <a:p>
            <a:pPr>
              <a:defRPr/>
            </a:pPr>
            <a:endParaRPr lang="es-ES_tradnl" dirty="0"/>
          </a:p>
        </p:txBody>
      </p:sp>
      <p:sp>
        <p:nvSpPr>
          <p:cNvPr id="4" name="5 Marcador de número de diapositiva"/>
          <p:cNvSpPr>
            <a:spLocks noGrp="1"/>
          </p:cNvSpPr>
          <p:nvPr>
            <p:ph type="sldNum" sz="quarter" idx="12"/>
          </p:nvPr>
        </p:nvSpPr>
        <p:spPr/>
        <p:txBody>
          <a:bodyPr/>
          <a:lstStyle>
            <a:lvl1pPr>
              <a:defRPr/>
            </a:lvl1pPr>
          </a:lstStyle>
          <a:p>
            <a:pPr>
              <a:defRPr/>
            </a:pPr>
            <a:fld id="{A2AA8D1A-AA9D-4BB7-ADBA-8E8B95D5D870}" type="slidenum">
              <a:rPr lang="es-ES_tradnl"/>
              <a:pPr>
                <a:defRPr/>
              </a:pPr>
              <a:t>‹Nº›</a:t>
            </a:fld>
            <a:endParaRPr lang="es-ES_trad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6EF8259-7D3F-4A2B-9DFA-E158B75184BE}" type="datetimeFigureOut">
              <a:rPr lang="es-ES_tradnl"/>
              <a:pPr>
                <a:defRPr/>
              </a:pPr>
              <a:t>11/03/2024</a:t>
            </a:fld>
            <a:endParaRPr lang="es-ES_tradnl" dirty="0"/>
          </a:p>
        </p:txBody>
      </p:sp>
      <p:sp>
        <p:nvSpPr>
          <p:cNvPr id="6" name="4 Marcador de pie de página"/>
          <p:cNvSpPr>
            <a:spLocks noGrp="1"/>
          </p:cNvSpPr>
          <p:nvPr>
            <p:ph type="ftr" sz="quarter" idx="11"/>
          </p:nvPr>
        </p:nvSpPr>
        <p:spPr/>
        <p:txBody>
          <a:bodyPr/>
          <a:lstStyle>
            <a:lvl1pPr>
              <a:defRPr/>
            </a:lvl1pPr>
          </a:lstStyle>
          <a:p>
            <a:pPr>
              <a:defRPr/>
            </a:pPr>
            <a:endParaRPr lang="es-ES_tradnl" dirty="0"/>
          </a:p>
        </p:txBody>
      </p:sp>
      <p:sp>
        <p:nvSpPr>
          <p:cNvPr id="7" name="5 Marcador de número de diapositiva"/>
          <p:cNvSpPr>
            <a:spLocks noGrp="1"/>
          </p:cNvSpPr>
          <p:nvPr>
            <p:ph type="sldNum" sz="quarter" idx="12"/>
          </p:nvPr>
        </p:nvSpPr>
        <p:spPr/>
        <p:txBody>
          <a:bodyPr/>
          <a:lstStyle>
            <a:lvl1pPr>
              <a:defRPr/>
            </a:lvl1pPr>
          </a:lstStyle>
          <a:p>
            <a:pPr>
              <a:defRPr/>
            </a:pPr>
            <a:fld id="{7EB0F784-C9E6-4B28-898B-AD6C7C213EF1}" type="slidenum">
              <a:rPr lang="es-ES_tradnl"/>
              <a:pPr>
                <a:defRPr/>
              </a:pPr>
              <a:t>‹Nº›</a:t>
            </a:fld>
            <a:endParaRPr lang="es-ES_trad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D2BBB7E-0593-413B-B125-852810D59F46}" type="datetimeFigureOut">
              <a:rPr lang="es-ES_tradnl"/>
              <a:pPr>
                <a:defRPr/>
              </a:pPr>
              <a:t>11/03/2024</a:t>
            </a:fld>
            <a:endParaRPr lang="es-ES_tradnl" dirty="0"/>
          </a:p>
        </p:txBody>
      </p:sp>
      <p:sp>
        <p:nvSpPr>
          <p:cNvPr id="6" name="4 Marcador de pie de página"/>
          <p:cNvSpPr>
            <a:spLocks noGrp="1"/>
          </p:cNvSpPr>
          <p:nvPr>
            <p:ph type="ftr" sz="quarter" idx="11"/>
          </p:nvPr>
        </p:nvSpPr>
        <p:spPr/>
        <p:txBody>
          <a:bodyPr/>
          <a:lstStyle>
            <a:lvl1pPr>
              <a:defRPr/>
            </a:lvl1pPr>
          </a:lstStyle>
          <a:p>
            <a:pPr>
              <a:defRPr/>
            </a:pPr>
            <a:endParaRPr lang="es-ES_tradnl" dirty="0"/>
          </a:p>
        </p:txBody>
      </p:sp>
      <p:sp>
        <p:nvSpPr>
          <p:cNvPr id="7" name="5 Marcador de número de diapositiva"/>
          <p:cNvSpPr>
            <a:spLocks noGrp="1"/>
          </p:cNvSpPr>
          <p:nvPr>
            <p:ph type="sldNum" sz="quarter" idx="12"/>
          </p:nvPr>
        </p:nvSpPr>
        <p:spPr/>
        <p:txBody>
          <a:bodyPr/>
          <a:lstStyle>
            <a:lvl1pPr>
              <a:defRPr/>
            </a:lvl1pPr>
          </a:lstStyle>
          <a:p>
            <a:pPr>
              <a:defRPr/>
            </a:pPr>
            <a:fld id="{DAF16348-97F0-4F2E-B920-4FB814C63FCE}" type="slidenum">
              <a:rPr lang="es-ES_tradnl"/>
              <a:pPr>
                <a:defRPr/>
              </a:pPr>
              <a:t>‹Nº›</a:t>
            </a:fld>
            <a:endParaRPr lang="es-ES_trad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S_tradnl"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E41864E-6046-4ACD-886C-198FC300F31E}" type="datetimeFigureOut">
              <a:rPr lang="es-ES_tradnl"/>
              <a:pPr>
                <a:defRPr/>
              </a:pPr>
              <a:t>11/03/2024</a:t>
            </a:fld>
            <a:endParaRPr lang="es-ES_tradnl"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_tradnl"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F73BB88-DEB3-43C4-BFC8-3FC62AA76722}" type="slidenum">
              <a:rPr lang="es-ES_tradnl"/>
              <a:pPr>
                <a:defRPr/>
              </a:pPr>
              <a:t>‹Nº›</a:t>
            </a:fld>
            <a:endParaRPr lang="es-ES_tradnl"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uned.es/sc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905197" y="333375"/>
            <a:ext cx="7772400" cy="1036638"/>
          </a:xfrm>
        </p:spPr>
        <p:txBody>
          <a:bodyPr rtlCol="0">
            <a:normAutofit/>
          </a:bodyPr>
          <a:lstStyle/>
          <a:p>
            <a:pPr algn="l" fontAlgn="auto">
              <a:spcAft>
                <a:spcPts val="0"/>
              </a:spcAft>
              <a:defRPr/>
            </a:pPr>
            <a:r>
              <a:rPr lang="es-ES" sz="3200" b="1" spc="250" dirty="0" smtClean="0">
                <a:solidFill>
                  <a:srgbClr val="002726"/>
                </a:solidFill>
                <a:latin typeface="Fontana ND Aa OsF" pitchFamily="2" charset="0"/>
                <a:ea typeface="+mn-ea"/>
                <a:cs typeface="+mn-cs"/>
              </a:rPr>
              <a:t>SCS Servicio Certificados Servidor</a:t>
            </a:r>
            <a:endParaRPr lang="es-PE" sz="3200" b="1" dirty="0">
              <a:latin typeface="Fontana ND Aa OsF" pitchFamily="2" charset="0"/>
            </a:endParaRPr>
          </a:p>
        </p:txBody>
      </p:sp>
      <p:sp>
        <p:nvSpPr>
          <p:cNvPr id="3" name="2 Subtítulo"/>
          <p:cNvSpPr>
            <a:spLocks noGrp="1"/>
          </p:cNvSpPr>
          <p:nvPr>
            <p:ph type="subTitle" idx="1"/>
          </p:nvPr>
        </p:nvSpPr>
        <p:spPr>
          <a:xfrm>
            <a:off x="908372" y="4413250"/>
            <a:ext cx="7912100" cy="1752600"/>
          </a:xfrm>
        </p:spPr>
        <p:txBody>
          <a:bodyPr rtlCol="0">
            <a:normAutofit/>
          </a:bodyPr>
          <a:lstStyle/>
          <a:p>
            <a:pPr algn="l" fontAlgn="auto">
              <a:spcAft>
                <a:spcPts val="0"/>
              </a:spcAft>
              <a:buFont typeface="Arial" pitchFamily="34" charset="0"/>
              <a:buNone/>
              <a:defRPr/>
            </a:pPr>
            <a:r>
              <a:rPr lang="es-ES_tradnl" sz="2600" dirty="0" smtClean="0">
                <a:solidFill>
                  <a:srgbClr val="002726"/>
                </a:solidFill>
                <a:latin typeface="Fontana ND Aa OsF" pitchFamily="2" charset="0"/>
              </a:rPr>
              <a:t>Centro de Tecnología de la UNED (CTU)</a:t>
            </a:r>
          </a:p>
          <a:p>
            <a:pPr algn="l" fontAlgn="auto">
              <a:spcAft>
                <a:spcPts val="0"/>
              </a:spcAft>
              <a:buFont typeface="Arial" pitchFamily="34" charset="0"/>
              <a:buNone/>
              <a:defRPr/>
            </a:pPr>
            <a:r>
              <a:rPr lang="es-ES" sz="2600" dirty="0" smtClean="0">
                <a:solidFill>
                  <a:srgbClr val="002726"/>
                </a:solidFill>
                <a:latin typeface="Fontana ND Aa OsF" pitchFamily="2" charset="0"/>
                <a:hlinkClick r:id="rId3"/>
              </a:rPr>
              <a:t>http://www.uned.es/scs</a:t>
            </a:r>
            <a:r>
              <a:rPr lang="es-ES" sz="2600" dirty="0" smtClean="0">
                <a:solidFill>
                  <a:srgbClr val="002726"/>
                </a:solidFill>
                <a:latin typeface="Fontana ND Aa OsF" pitchFamily="2" charset="0"/>
              </a:rPr>
              <a:t/>
            </a:r>
            <a:br>
              <a:rPr lang="es-ES" sz="2600" dirty="0" smtClean="0">
                <a:solidFill>
                  <a:srgbClr val="002726"/>
                </a:solidFill>
                <a:latin typeface="Fontana ND Aa OsF" pitchFamily="2" charset="0"/>
              </a:rPr>
            </a:br>
            <a:endParaRPr lang="es-ES" sz="2600" dirty="0" smtClean="0">
              <a:solidFill>
                <a:srgbClr val="002726"/>
              </a:solidFill>
              <a:latin typeface="Fontana ND Aa OsF" pitchFamily="2" charset="0"/>
            </a:endParaRPr>
          </a:p>
          <a:p>
            <a:pPr algn="l" fontAlgn="auto">
              <a:spcAft>
                <a:spcPts val="0"/>
              </a:spcAft>
              <a:defRPr/>
            </a:pPr>
            <a:r>
              <a:rPr lang="es-ES_tradnl" sz="2000" dirty="0">
                <a:solidFill>
                  <a:srgbClr val="002726"/>
                </a:solidFill>
                <a:latin typeface="Fontana ND Aa OsF" pitchFamily="2" charset="0"/>
              </a:rPr>
              <a:t>Fecha:  </a:t>
            </a:r>
            <a:r>
              <a:rPr lang="es-ES_tradnl" sz="2000" dirty="0" smtClean="0">
                <a:solidFill>
                  <a:srgbClr val="002726"/>
                </a:solidFill>
                <a:latin typeface="Fontana ND Aa OsF" pitchFamily="2" charset="0"/>
              </a:rPr>
              <a:t>Octubre de </a:t>
            </a:r>
            <a:r>
              <a:rPr lang="es-ES" sz="2000" dirty="0" smtClean="0">
                <a:solidFill>
                  <a:srgbClr val="002726"/>
                </a:solidFill>
                <a:latin typeface="Fontana ND Aa OsF" pitchFamily="2" charset="0"/>
              </a:rPr>
              <a:t>2015</a:t>
            </a:r>
            <a:endParaRPr lang="es-ES" sz="2000" dirty="0">
              <a:solidFill>
                <a:srgbClr val="002726"/>
              </a:solidFill>
              <a:latin typeface="Fontana ND Aa OsF" pitchFamily="2" charset="0"/>
            </a:endParaRPr>
          </a:p>
          <a:p>
            <a:pPr fontAlgn="auto">
              <a:spcAft>
                <a:spcPts val="0"/>
              </a:spcAft>
              <a:buFont typeface="Arial" pitchFamily="34" charset="0"/>
              <a:buNone/>
              <a:defRPr/>
            </a:pPr>
            <a:endParaRPr lang="es-PE" dirty="0"/>
          </a:p>
        </p:txBody>
      </p:sp>
      <p:pic>
        <p:nvPicPr>
          <p:cNvPr id="4" name="Picture 2"/>
          <p:cNvPicPr>
            <a:picLocks noChangeAspect="1" noChangeArrowheads="1"/>
          </p:cNvPicPr>
          <p:nvPr/>
        </p:nvPicPr>
        <p:blipFill>
          <a:blip r:embed="rId4" cstate="print"/>
          <a:srcRect/>
          <a:stretch>
            <a:fillRect/>
          </a:stretch>
        </p:blipFill>
        <p:spPr bwMode="auto">
          <a:xfrm>
            <a:off x="1000739" y="1628800"/>
            <a:ext cx="5300221" cy="2376264"/>
          </a:xfrm>
          <a:prstGeom prst="rect">
            <a:avLst/>
          </a:prstGeom>
          <a:noFill/>
          <a:ln w="9525">
            <a:noFill/>
            <a:miter lim="800000"/>
            <a:headEnd/>
            <a:tailEnd/>
          </a:ln>
          <a:effectLst/>
          <a:scene3d>
            <a:camera prst="orthographicFront"/>
            <a:lightRig rig="threePt" dir="t"/>
          </a:scene3d>
          <a:sp3d>
            <a:bevelT/>
          </a:sp3d>
        </p:spPr>
      </p:pic>
      <p:pic>
        <p:nvPicPr>
          <p:cNvPr id="2053" name="Picture 2"/>
          <p:cNvPicPr>
            <a:picLocks noChangeAspect="1" noChangeArrowheads="1"/>
          </p:cNvPicPr>
          <p:nvPr/>
        </p:nvPicPr>
        <p:blipFill>
          <a:blip r:embed="rId5" cstate="print"/>
          <a:srcRect/>
          <a:stretch>
            <a:fillRect/>
          </a:stretch>
        </p:blipFill>
        <p:spPr bwMode="auto">
          <a:xfrm>
            <a:off x="8027988" y="5876925"/>
            <a:ext cx="865187" cy="412750"/>
          </a:xfrm>
          <a:prstGeom prst="rect">
            <a:avLst/>
          </a:prstGeom>
          <a:noFill/>
          <a:ln w="9525">
            <a:noFill/>
            <a:miter lim="800000"/>
            <a:headEnd/>
            <a:tailEnd/>
          </a:ln>
        </p:spPr>
      </p:pic>
      <p:sp>
        <p:nvSpPr>
          <p:cNvPr id="7" name="6 Rectángulo"/>
          <p:cNvSpPr/>
          <p:nvPr/>
        </p:nvSpPr>
        <p:spPr>
          <a:xfrm>
            <a:off x="72008" y="116632"/>
            <a:ext cx="539552" cy="6624736"/>
          </a:xfrm>
          <a:prstGeom prst="rect">
            <a:avLst/>
          </a:prstGeom>
          <a:solidFill>
            <a:srgbClr val="003300">
              <a:alpha val="80000"/>
            </a:srgbClr>
          </a:solidFill>
          <a:ln>
            <a:solidFill>
              <a:srgbClr val="0033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_tradnl" b="1" dirty="0" smtClean="0">
                <a:solidFill>
                  <a:schemeClr val="bg2">
                    <a:lumMod val="90000"/>
                  </a:schemeClr>
                </a:solidFill>
                <a:effectLst>
                  <a:outerShdw blurRad="38100" dist="38100" dir="2700000" algn="tl">
                    <a:srgbClr val="000000">
                      <a:alpha val="43137"/>
                    </a:srgbClr>
                  </a:outerShdw>
                </a:effectLst>
              </a:rPr>
              <a:t>Centro de Tecnología de la UNED</a:t>
            </a:r>
            <a:endParaRPr lang="es-ES_tradnl" b="1" dirty="0">
              <a:solidFill>
                <a:schemeClr val="bg2">
                  <a:lumMod val="90000"/>
                </a:schemeClr>
              </a:solidFill>
              <a:effectLst>
                <a:outerShdw blurRad="38100" dist="38100" dir="2700000" algn="tl">
                  <a:srgbClr val="000000">
                    <a:alpha val="43137"/>
                  </a:srgbClr>
                </a:outerShdw>
              </a:effectLst>
            </a:endParaRPr>
          </a:p>
        </p:txBody>
      </p:sp>
      <p:cxnSp>
        <p:nvCxnSpPr>
          <p:cNvPr id="16" name="15 Conector recto"/>
          <p:cNvCxnSpPr/>
          <p:nvPr/>
        </p:nvCxnSpPr>
        <p:spPr>
          <a:xfrm>
            <a:off x="611560" y="116632"/>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755576" y="188640"/>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731565" y="108670"/>
            <a:ext cx="8232923" cy="1112838"/>
          </a:xfrm>
          <a:solidFill>
            <a:schemeClr val="bg1"/>
          </a:solidFill>
        </p:spPr>
        <p:txBody>
          <a:bodyPr/>
          <a:lstStyle/>
          <a:p>
            <a:r>
              <a:rPr lang="es-ES" sz="2500" dirty="0" smtClean="0">
                <a:solidFill>
                  <a:srgbClr val="003300"/>
                </a:solidFill>
                <a:effectLst>
                  <a:outerShdw blurRad="50800" dist="38100" dir="2700000" algn="tl" rotWithShape="0">
                    <a:prstClr val="black">
                      <a:alpha val="40000"/>
                    </a:prstClr>
                  </a:outerShdw>
                </a:effectLst>
                <a:latin typeface="Gill Sans MT" pitchFamily="34" charset="0"/>
              </a:rPr>
              <a:t>SCS Servicio Certificados Servidor CTU-UNED</a:t>
            </a:r>
            <a:endParaRPr lang="es-PE" sz="2500" dirty="0" smtClean="0">
              <a:effectLst>
                <a:outerShdw blurRad="50800" dist="38100" dir="2700000" algn="tl" rotWithShape="0">
                  <a:prstClr val="black">
                    <a:alpha val="40000"/>
                  </a:prstClr>
                </a:outerShdw>
              </a:effectLst>
              <a:latin typeface="Gill Sans MT" pitchFamily="34" charset="0"/>
            </a:endParaRPr>
          </a:p>
        </p:txBody>
      </p:sp>
      <p:sp>
        <p:nvSpPr>
          <p:cNvPr id="3" name="2 Marcador de contenido"/>
          <p:cNvSpPr>
            <a:spLocks noGrp="1"/>
          </p:cNvSpPr>
          <p:nvPr>
            <p:ph idx="1"/>
          </p:nvPr>
        </p:nvSpPr>
        <p:spPr>
          <a:xfrm>
            <a:off x="657671" y="1196975"/>
            <a:ext cx="8229600" cy="4968875"/>
          </a:xfrm>
        </p:spPr>
        <p:txBody>
          <a:bodyPr rtlCol="0">
            <a:normAutofit lnSpcReduction="10000"/>
          </a:bodyPr>
          <a:lstStyle/>
          <a:p>
            <a:pPr algn="just" fontAlgn="auto">
              <a:spcAft>
                <a:spcPts val="600"/>
              </a:spcAft>
              <a:buClr>
                <a:srgbClr val="002726"/>
              </a:buClr>
              <a:buNone/>
              <a:defRPr/>
            </a:pPr>
            <a:endParaRPr lang="es-ES" sz="900" b="1" dirty="0" smtClean="0">
              <a:solidFill>
                <a:srgbClr val="003300"/>
              </a:solidFill>
              <a:latin typeface="Gill Sans MT" pitchFamily="34" charset="0"/>
            </a:endParaRPr>
          </a:p>
          <a:p>
            <a:pPr algn="just" fontAlgn="auto">
              <a:spcAft>
                <a:spcPts val="600"/>
              </a:spcAft>
              <a:buClr>
                <a:srgbClr val="002726"/>
              </a:buClr>
              <a:buNone/>
              <a:defRPr/>
            </a:pPr>
            <a:r>
              <a:rPr lang="es-ES" sz="1600" dirty="0" smtClean="0">
                <a:solidFill>
                  <a:srgbClr val="003300"/>
                </a:solidFill>
                <a:latin typeface="Fontana ND Aa OsF" pitchFamily="2" charset="0"/>
              </a:rPr>
              <a:t>      El Servicio de Certificados de Servidor, es un servicio ofrecido por el CSI del CTU-UNED, para proporcionar certificados de servidor o SSL y certificados digitales de firma de código, de forma gratuita a la comunidad RedUNED mediante un acuerdo con RedIRIS - TERENA, por lo que CTU-UNED actúa como intermediario y la continuidad de las condiciones del servicio dependen de la vigencia de los acuerdos entre las partes. Estos certificados son proporcionados finalmente o firmados </a:t>
            </a:r>
            <a:r>
              <a:rPr lang="es-ES" sz="1600" dirty="0" smtClean="0">
                <a:solidFill>
                  <a:srgbClr val="003300"/>
                </a:solidFill>
                <a:latin typeface="Fontana ND Aa OsF" pitchFamily="2" charset="0"/>
              </a:rPr>
              <a:t>por </a:t>
            </a:r>
            <a:r>
              <a:rPr lang="es-ES" sz="1600" dirty="0" smtClean="0">
                <a:solidFill>
                  <a:srgbClr val="003300"/>
                </a:solidFill>
                <a:latin typeface="Fontana ND Aa OsF" pitchFamily="2" charset="0"/>
              </a:rPr>
              <a:t>una </a:t>
            </a:r>
            <a:r>
              <a:rPr lang="es-ES" sz="1600" dirty="0" smtClean="0">
                <a:solidFill>
                  <a:srgbClr val="003300"/>
                </a:solidFill>
                <a:latin typeface="Fontana ND Aa OsF" pitchFamily="2" charset="0"/>
              </a:rPr>
              <a:t>Autoridad </a:t>
            </a:r>
            <a:r>
              <a:rPr lang="es-ES" sz="1600" dirty="0" smtClean="0">
                <a:solidFill>
                  <a:srgbClr val="003300"/>
                </a:solidFill>
                <a:latin typeface="Fontana ND Aa OsF" pitchFamily="2" charset="0"/>
              </a:rPr>
              <a:t>de Certificación (CA</a:t>
            </a:r>
            <a:r>
              <a:rPr lang="es-ES" sz="1600" dirty="0" smtClean="0">
                <a:solidFill>
                  <a:srgbClr val="003300"/>
                </a:solidFill>
                <a:latin typeface="Fontana ND Aa OsF" pitchFamily="2" charset="0"/>
              </a:rPr>
              <a:t>).</a:t>
            </a:r>
          </a:p>
          <a:p>
            <a:pPr algn="just" fontAlgn="auto">
              <a:spcAft>
                <a:spcPts val="600"/>
              </a:spcAft>
              <a:buClr>
                <a:srgbClr val="002726"/>
              </a:buClr>
              <a:buNone/>
              <a:defRPr/>
            </a:pPr>
            <a:r>
              <a:rPr lang="es-ES" sz="1600" dirty="0" smtClean="0">
                <a:solidFill>
                  <a:srgbClr val="003300"/>
                </a:solidFill>
                <a:latin typeface="Fontana ND Aa OsF" pitchFamily="2" charset="0"/>
              </a:rPr>
              <a:t>	</a:t>
            </a:r>
            <a:r>
              <a:rPr lang="es-ES" sz="1600" b="1" dirty="0" smtClean="0">
                <a:solidFill>
                  <a:srgbClr val="003300"/>
                </a:solidFill>
                <a:latin typeface="Fontana ND Aa OsF" pitchFamily="2" charset="0"/>
              </a:rPr>
              <a:t>Certificados de Servidor.</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Conocidos también como Certificados X.509 SSL (Secure Socket Layer), son certificados que habilitan canales seguros SSL (HTTPS) en las comunicaciones Web principalmente, pues  además de asegurar la identidad de los servidores, permiten también encriptar las comunicaciones transmitidas por internet, de tal forma que se asegure la privacidad y autenticidad de la información transmitidas por los diversos servicios de red.</a:t>
            </a:r>
          </a:p>
          <a:p>
            <a:pPr algn="just" fontAlgn="auto">
              <a:spcAft>
                <a:spcPts val="600"/>
              </a:spcAft>
              <a:buClr>
                <a:srgbClr val="002726"/>
              </a:buClr>
              <a:buNone/>
              <a:defRPr/>
            </a:pPr>
            <a:r>
              <a:rPr lang="es-ES" sz="1600" dirty="0" smtClean="0">
                <a:solidFill>
                  <a:srgbClr val="003300"/>
                </a:solidFill>
                <a:latin typeface="Fontana ND Aa OsF" pitchFamily="2" charset="0"/>
              </a:rPr>
              <a:t>	</a:t>
            </a:r>
            <a:r>
              <a:rPr lang="es-ES" sz="1600" b="1" dirty="0" smtClean="0">
                <a:solidFill>
                  <a:srgbClr val="003300"/>
                </a:solidFill>
                <a:latin typeface="Fontana ND Aa OsF" pitchFamily="2" charset="0"/>
              </a:rPr>
              <a:t>Certificados de Firma de Código</a:t>
            </a:r>
            <a:r>
              <a:rPr lang="es-ES" sz="1600" dirty="0" smtClean="0">
                <a:solidFill>
                  <a:srgbClr val="003300"/>
                </a:solidFill>
                <a:latin typeface="Fontana ND Aa OsF" pitchFamily="2" charset="0"/>
              </a:rPr>
              <a:t>.</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Permiten asegurar la autenticidad del software que es distribuido por Internet, identificando al desarrollador del mismo.</a:t>
            </a:r>
            <a:endParaRPr lang="es-ES" sz="1600" dirty="0" smtClean="0"/>
          </a:p>
          <a:p>
            <a:pPr algn="just" fontAlgn="auto">
              <a:spcAft>
                <a:spcPts val="600"/>
              </a:spcAft>
              <a:buClr>
                <a:srgbClr val="002726"/>
              </a:buClr>
              <a:buNone/>
              <a:defRPr/>
            </a:pPr>
            <a:endParaRPr lang="es-PE" dirty="0"/>
          </a:p>
        </p:txBody>
      </p:sp>
      <p:pic>
        <p:nvPicPr>
          <p:cNvPr id="3076" name="Picture 2"/>
          <p:cNvPicPr>
            <a:picLocks noChangeAspect="1" noChangeArrowheads="1"/>
          </p:cNvPicPr>
          <p:nvPr/>
        </p:nvPicPr>
        <p:blipFill>
          <a:blip r:embed="rId2" cstate="print"/>
          <a:srcRect/>
          <a:stretch>
            <a:fillRect/>
          </a:stretch>
        </p:blipFill>
        <p:spPr bwMode="auto">
          <a:xfrm>
            <a:off x="8027988" y="5876925"/>
            <a:ext cx="865187" cy="412750"/>
          </a:xfrm>
          <a:prstGeom prst="rect">
            <a:avLst/>
          </a:prstGeom>
          <a:noFill/>
          <a:ln w="9525">
            <a:noFill/>
            <a:miter lim="800000"/>
            <a:headEnd/>
            <a:tailEnd/>
          </a:ln>
        </p:spPr>
      </p:pic>
      <p:sp>
        <p:nvSpPr>
          <p:cNvPr id="5" name="4 Rectángulo"/>
          <p:cNvSpPr/>
          <p:nvPr/>
        </p:nvSpPr>
        <p:spPr>
          <a:xfrm>
            <a:off x="72008" y="116632"/>
            <a:ext cx="539552" cy="6624736"/>
          </a:xfrm>
          <a:prstGeom prst="rect">
            <a:avLst/>
          </a:prstGeom>
          <a:solidFill>
            <a:srgbClr val="003300">
              <a:alpha val="80000"/>
            </a:srgbClr>
          </a:solidFill>
          <a:ln>
            <a:solidFill>
              <a:srgbClr val="0033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_tradnl" b="1" dirty="0" smtClean="0">
                <a:solidFill>
                  <a:schemeClr val="bg2">
                    <a:lumMod val="90000"/>
                  </a:schemeClr>
                </a:solidFill>
                <a:effectLst>
                  <a:outerShdw blurRad="38100" dist="38100" dir="2700000" algn="tl">
                    <a:srgbClr val="000000">
                      <a:alpha val="43137"/>
                    </a:srgbClr>
                  </a:outerShdw>
                </a:effectLst>
              </a:rPr>
              <a:t>Centro de Tecnología de la UNED</a:t>
            </a:r>
            <a:endParaRPr lang="es-ES_tradnl" b="1" dirty="0">
              <a:solidFill>
                <a:schemeClr val="bg2">
                  <a:lumMod val="90000"/>
                </a:schemeClr>
              </a:solidFill>
              <a:effectLst>
                <a:outerShdw blurRad="38100" dist="38100" dir="2700000" algn="tl">
                  <a:srgbClr val="000000">
                    <a:alpha val="43137"/>
                  </a:srgbClr>
                </a:outerShdw>
              </a:effectLst>
            </a:endParaRPr>
          </a:p>
        </p:txBody>
      </p:sp>
      <p:cxnSp>
        <p:nvCxnSpPr>
          <p:cNvPr id="6" name="5 Conector recto"/>
          <p:cNvCxnSpPr/>
          <p:nvPr/>
        </p:nvCxnSpPr>
        <p:spPr>
          <a:xfrm>
            <a:off x="611560" y="980728"/>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755576" y="1052736"/>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731565" y="108670"/>
            <a:ext cx="8232923" cy="1112838"/>
          </a:xfrm>
          <a:solidFill>
            <a:schemeClr val="bg1"/>
          </a:solidFill>
        </p:spPr>
        <p:txBody>
          <a:bodyPr/>
          <a:lstStyle/>
          <a:p>
            <a:r>
              <a:rPr lang="es-ES" sz="2500" dirty="0" smtClean="0">
                <a:solidFill>
                  <a:srgbClr val="003300"/>
                </a:solidFill>
                <a:effectLst>
                  <a:outerShdw blurRad="50800" dist="38100" dir="2700000" algn="tl" rotWithShape="0">
                    <a:prstClr val="black">
                      <a:alpha val="40000"/>
                    </a:prstClr>
                  </a:outerShdw>
                </a:effectLst>
                <a:latin typeface="Gill Sans MT" pitchFamily="34" charset="0"/>
              </a:rPr>
              <a:t>SCS Servicio Certificados Servidor CTU-UNED</a:t>
            </a:r>
            <a:endParaRPr lang="es-PE" sz="2500" dirty="0" smtClean="0">
              <a:effectLst>
                <a:outerShdw blurRad="50800" dist="38100" dir="2700000" algn="tl" rotWithShape="0">
                  <a:prstClr val="black">
                    <a:alpha val="40000"/>
                  </a:prstClr>
                </a:outerShdw>
              </a:effectLst>
              <a:latin typeface="Gill Sans MT" pitchFamily="34" charset="0"/>
            </a:endParaRPr>
          </a:p>
        </p:txBody>
      </p:sp>
      <p:sp>
        <p:nvSpPr>
          <p:cNvPr id="3" name="2 Marcador de contenido"/>
          <p:cNvSpPr>
            <a:spLocks noGrp="1"/>
          </p:cNvSpPr>
          <p:nvPr>
            <p:ph idx="1"/>
          </p:nvPr>
        </p:nvSpPr>
        <p:spPr>
          <a:xfrm>
            <a:off x="657671" y="1196975"/>
            <a:ext cx="8229600" cy="4968875"/>
          </a:xfrm>
        </p:spPr>
        <p:txBody>
          <a:bodyPr rtlCol="0">
            <a:normAutofit lnSpcReduction="10000"/>
          </a:bodyPr>
          <a:lstStyle/>
          <a:p>
            <a:pPr algn="just" fontAlgn="auto">
              <a:spcAft>
                <a:spcPts val="600"/>
              </a:spcAft>
              <a:buClr>
                <a:srgbClr val="002726"/>
              </a:buClr>
              <a:buNone/>
              <a:defRPr/>
            </a:pPr>
            <a:r>
              <a:rPr lang="es-ES" sz="1600" dirty="0" smtClean="0">
                <a:solidFill>
                  <a:srgbClr val="003300"/>
                </a:solidFill>
                <a:latin typeface="Fontana ND Aa OsF" pitchFamily="2" charset="0"/>
              </a:rPr>
              <a:t>      	</a:t>
            </a:r>
            <a:r>
              <a:rPr lang="es-ES" sz="1600" b="1" dirty="0" smtClean="0">
                <a:solidFill>
                  <a:srgbClr val="003300"/>
                </a:solidFill>
                <a:latin typeface="Fontana ND Aa OsF" pitchFamily="2" charset="0"/>
              </a:rPr>
              <a:t>Cómo Se Solicitan</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Todas la peticiones se han de cursar como una petición de servicios al CAU.</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b="1" dirty="0" smtClean="0">
                <a:solidFill>
                  <a:srgbClr val="003300"/>
                </a:solidFill>
                <a:latin typeface="Fontana ND Aa OsF" pitchFamily="2" charset="0"/>
              </a:rPr>
              <a:t>Certificados de Servidor.</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Pueden ser solicitados por todos aquellos departamentos, facultades o escuelas que entren dentro del dominio RedUNED y por tanto asegurar servidores cuyo nombre de DNS acabe en </a:t>
            </a:r>
            <a:r>
              <a:rPr lang="es-ES" sz="1600" dirty="0" smtClean="0">
                <a:solidFill>
                  <a:srgbClr val="003300"/>
                </a:solidFill>
                <a:latin typeface="Fontana ND Aa OsF" pitchFamily="2" charset="0"/>
              </a:rPr>
              <a:t>‘uned.es</a:t>
            </a:r>
            <a:r>
              <a:rPr lang="es-ES" sz="1600" dirty="0" smtClean="0">
                <a:solidFill>
                  <a:srgbClr val="003300"/>
                </a:solidFill>
                <a:latin typeface="Fontana ND Aa OsF" pitchFamily="2" charset="0"/>
              </a:rPr>
              <a:t>’.</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Las peticiones de este tipo de certificados ha de venir acompañada </a:t>
            </a:r>
            <a:r>
              <a:rPr lang="es-ES" sz="1600" dirty="0" smtClean="0">
                <a:solidFill>
                  <a:srgbClr val="003300"/>
                </a:solidFill>
                <a:latin typeface="Fontana ND Aa OsF" pitchFamily="2" charset="0"/>
              </a:rPr>
              <a:t>de un </a:t>
            </a:r>
            <a:r>
              <a:rPr lang="es-ES" sz="1600" dirty="0" smtClean="0">
                <a:solidFill>
                  <a:srgbClr val="003300"/>
                </a:solidFill>
                <a:latin typeface="Fontana ND Aa OsF" pitchFamily="2" charset="0"/>
              </a:rPr>
              <a:t>CSR  Certificate Sign Request, </a:t>
            </a:r>
            <a:r>
              <a:rPr lang="es-ES" sz="1600" dirty="0" smtClean="0">
                <a:solidFill>
                  <a:srgbClr val="003300"/>
                </a:solidFill>
                <a:latin typeface="Fontana ND Aa OsF" pitchFamily="2" charset="0"/>
              </a:rPr>
              <a:t>que es </a:t>
            </a:r>
            <a:r>
              <a:rPr lang="es-ES" sz="1600" dirty="0" smtClean="0">
                <a:solidFill>
                  <a:srgbClr val="003300"/>
                </a:solidFill>
                <a:latin typeface="Fontana ND Aa OsF" pitchFamily="2" charset="0"/>
              </a:rPr>
              <a:t>el certificado </a:t>
            </a:r>
            <a:r>
              <a:rPr lang="es-ES" sz="1600" dirty="0" smtClean="0">
                <a:solidFill>
                  <a:srgbClr val="003300"/>
                </a:solidFill>
                <a:latin typeface="Fontana ND Aa OsF" pitchFamily="2" charset="0"/>
              </a:rPr>
              <a:t>público </a:t>
            </a:r>
            <a:r>
              <a:rPr lang="es-ES" sz="1600" dirty="0" smtClean="0">
                <a:solidFill>
                  <a:srgbClr val="003300"/>
                </a:solidFill>
                <a:latin typeface="Fontana ND Aa OsF" pitchFamily="2" charset="0"/>
              </a:rPr>
              <a:t>que aún no ha sido firmado por una autoridad de certificación. </a:t>
            </a:r>
            <a:r>
              <a:rPr lang="es-ES" sz="1600" dirty="0" smtClean="0">
                <a:solidFill>
                  <a:srgbClr val="003300"/>
                </a:solidFill>
                <a:latin typeface="Fontana ND Aa OsF" pitchFamily="2" charset="0"/>
              </a:rPr>
              <a:t>No pudiéndose </a:t>
            </a:r>
            <a:r>
              <a:rPr lang="es-ES" sz="1600" dirty="0" smtClean="0">
                <a:solidFill>
                  <a:srgbClr val="003300"/>
                </a:solidFill>
                <a:latin typeface="Fontana ND Aa OsF" pitchFamily="2" charset="0"/>
              </a:rPr>
              <a:t>solicitar que el CTU lo </a:t>
            </a:r>
            <a:r>
              <a:rPr lang="es-ES" sz="1600" dirty="0" smtClean="0">
                <a:solidFill>
                  <a:srgbClr val="003300"/>
                </a:solidFill>
                <a:latin typeface="Fontana ND Aa OsF" pitchFamily="2" charset="0"/>
              </a:rPr>
              <a:t>genere, ya que tanto este CSR y su clave privada han de ser creados en el servidor donde darán servicio.</a:t>
            </a:r>
            <a:endParaRPr lang="es-ES" sz="1600" dirty="0" smtClean="0">
              <a:solidFill>
                <a:srgbClr val="003300"/>
              </a:solidFill>
              <a:latin typeface="Fontana ND Aa OsF" pitchFamily="2" charset="0"/>
            </a:endParaRP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b="1" dirty="0" smtClean="0">
                <a:solidFill>
                  <a:srgbClr val="003300"/>
                </a:solidFill>
                <a:latin typeface="Fontana ND Aa OsF" pitchFamily="2" charset="0"/>
              </a:rPr>
              <a:t>Certificados de Firma de Código</a:t>
            </a:r>
            <a:r>
              <a:rPr lang="es-ES" sz="1600" dirty="0" smtClean="0">
                <a:solidFill>
                  <a:srgbClr val="003300"/>
                </a:solidFill>
                <a:latin typeface="Fontana ND Aa OsF" pitchFamily="2" charset="0"/>
              </a:rPr>
              <a:t>.</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Este tipo de Certificados al emplearse para distribuir código ejecutable mediante las redes de comunicaciones o ejecutar código hospedado en servidores, es especialmente sensible. Por lo que su solicitud  debe justificarse ante el Vicerrectorado de Tecnología que será quien apruebe  su emisión.  Su solicitud debe iniciarse mediante solicitud de servicios al CAU.</a:t>
            </a:r>
            <a:endParaRPr lang="es-ES" sz="1600" dirty="0" smtClean="0"/>
          </a:p>
          <a:p>
            <a:pPr algn="just" fontAlgn="auto">
              <a:spcAft>
                <a:spcPts val="600"/>
              </a:spcAft>
              <a:buClr>
                <a:srgbClr val="002726"/>
              </a:buClr>
              <a:buNone/>
              <a:defRPr/>
            </a:pPr>
            <a:endParaRPr lang="es-PE" dirty="0"/>
          </a:p>
        </p:txBody>
      </p:sp>
      <p:pic>
        <p:nvPicPr>
          <p:cNvPr id="3076" name="Picture 2"/>
          <p:cNvPicPr>
            <a:picLocks noChangeAspect="1" noChangeArrowheads="1"/>
          </p:cNvPicPr>
          <p:nvPr/>
        </p:nvPicPr>
        <p:blipFill>
          <a:blip r:embed="rId2" cstate="print"/>
          <a:srcRect/>
          <a:stretch>
            <a:fillRect/>
          </a:stretch>
        </p:blipFill>
        <p:spPr bwMode="auto">
          <a:xfrm>
            <a:off x="8027988" y="5876925"/>
            <a:ext cx="865187" cy="412750"/>
          </a:xfrm>
          <a:prstGeom prst="rect">
            <a:avLst/>
          </a:prstGeom>
          <a:noFill/>
          <a:ln w="9525">
            <a:noFill/>
            <a:miter lim="800000"/>
            <a:headEnd/>
            <a:tailEnd/>
          </a:ln>
        </p:spPr>
      </p:pic>
      <p:sp>
        <p:nvSpPr>
          <p:cNvPr id="5" name="4 Rectángulo"/>
          <p:cNvSpPr/>
          <p:nvPr/>
        </p:nvSpPr>
        <p:spPr>
          <a:xfrm>
            <a:off x="72008" y="116632"/>
            <a:ext cx="539552" cy="6624736"/>
          </a:xfrm>
          <a:prstGeom prst="rect">
            <a:avLst/>
          </a:prstGeom>
          <a:solidFill>
            <a:srgbClr val="003300">
              <a:alpha val="80000"/>
            </a:srgbClr>
          </a:solidFill>
          <a:ln>
            <a:solidFill>
              <a:srgbClr val="0033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_tradnl" b="1" dirty="0" smtClean="0">
                <a:solidFill>
                  <a:schemeClr val="bg2">
                    <a:lumMod val="90000"/>
                  </a:schemeClr>
                </a:solidFill>
                <a:effectLst>
                  <a:outerShdw blurRad="38100" dist="38100" dir="2700000" algn="tl">
                    <a:srgbClr val="000000">
                      <a:alpha val="43137"/>
                    </a:srgbClr>
                  </a:outerShdw>
                </a:effectLst>
              </a:rPr>
              <a:t>Centro de Tecnología de la UNED</a:t>
            </a:r>
            <a:endParaRPr lang="es-ES_tradnl" b="1" dirty="0">
              <a:solidFill>
                <a:schemeClr val="bg2">
                  <a:lumMod val="90000"/>
                </a:schemeClr>
              </a:solidFill>
              <a:effectLst>
                <a:outerShdw blurRad="38100" dist="38100" dir="2700000" algn="tl">
                  <a:srgbClr val="000000">
                    <a:alpha val="43137"/>
                  </a:srgbClr>
                </a:outerShdw>
              </a:effectLst>
            </a:endParaRPr>
          </a:p>
        </p:txBody>
      </p:sp>
      <p:cxnSp>
        <p:nvCxnSpPr>
          <p:cNvPr id="6" name="5 Conector recto"/>
          <p:cNvCxnSpPr/>
          <p:nvPr/>
        </p:nvCxnSpPr>
        <p:spPr>
          <a:xfrm>
            <a:off x="611560" y="980728"/>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755576" y="1052736"/>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056520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2E71E1B-641C-49B0-B8CC-4AE5BC2771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409</TotalTime>
  <Words>135</Words>
  <Application>Microsoft Office PowerPoint</Application>
  <PresentationFormat>Presentación en pantalla (4:3)</PresentationFormat>
  <Paragraphs>23</Paragraphs>
  <Slides>3</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vt:i4>
      </vt:variant>
    </vt:vector>
  </HeadingPairs>
  <TitlesOfParts>
    <vt:vector size="8" baseType="lpstr">
      <vt:lpstr>Arial</vt:lpstr>
      <vt:lpstr>Calibri</vt:lpstr>
      <vt:lpstr>Fontana ND Aa OsF</vt:lpstr>
      <vt:lpstr>Gill Sans MT</vt:lpstr>
      <vt:lpstr>Tema de Office</vt:lpstr>
      <vt:lpstr>SCS Servicio Certificados Servidor</vt:lpstr>
      <vt:lpstr>SCS Servicio Certificados Servidor CTU-UNED</vt:lpstr>
      <vt:lpstr>SCS Servicio Certificados Servidor CTU-UNED</vt:lpstr>
    </vt:vector>
  </TitlesOfParts>
  <Company>Tecnocom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SCS</dc:title>
  <dc:creator>CTU-ACS</dc:creator>
  <cp:lastModifiedBy>FRANCISCO JAVIER MARTINEZ MARTINEZ</cp:lastModifiedBy>
  <cp:revision>56</cp:revision>
  <dcterms:created xsi:type="dcterms:W3CDTF">2011-06-13T15:03:27Z</dcterms:created>
  <dcterms:modified xsi:type="dcterms:W3CDTF">2024-03-11T11:06:33Z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TC019277519991</vt:lpwstr>
  </property>
</Properties>
</file>