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73" r:id="rId3"/>
    <p:sldId id="288" r:id="rId4"/>
    <p:sldId id="268" r:id="rId5"/>
    <p:sldId id="279" r:id="rId6"/>
    <p:sldId id="280" r:id="rId7"/>
    <p:sldId id="276" r:id="rId8"/>
    <p:sldId id="289" r:id="rId9"/>
    <p:sldId id="277" r:id="rId10"/>
    <p:sldId id="285" r:id="rId11"/>
    <p:sldId id="275" r:id="rId12"/>
  </p:sldIdLst>
  <p:sldSz cx="17340263" cy="9753600"/>
  <p:notesSz cx="13004800" cy="97536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95CA56B-6D9D-4BA7-9F16-F0FFEA6E8911}" v="1" dt="2024-04-11T17:39:53.220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7"/>
    <p:restoredTop sz="94703"/>
  </p:normalViewPr>
  <p:slideViewPr>
    <p:cSldViewPr>
      <p:cViewPr varScale="1">
        <p:scale>
          <a:sx n="54" d="100"/>
          <a:sy n="54" d="100"/>
        </p:scale>
        <p:origin x="912" y="283"/>
      </p:cViewPr>
      <p:guideLst>
        <p:guide orient="horz" pos="28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300520" y="3023617"/>
            <a:ext cx="14739224" cy="6463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601040" y="5462016"/>
            <a:ext cx="12138184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4/11/2024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72851" y="386588"/>
            <a:ext cx="15394562" cy="861774"/>
          </a:xfrm>
        </p:spPr>
        <p:txBody>
          <a:bodyPr lIns="0" tIns="0" rIns="0" bIns="0"/>
          <a:lstStyle>
            <a:lvl1pPr>
              <a:defRPr sz="5600" b="0" i="0">
                <a:solidFill>
                  <a:srgbClr val="565656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72848" y="1919732"/>
            <a:ext cx="15394564" cy="492443"/>
          </a:xfrm>
        </p:spPr>
        <p:txBody>
          <a:bodyPr lIns="0" tIns="0" rIns="0" bIns="0"/>
          <a:lstStyle>
            <a:lvl1pPr>
              <a:defRPr sz="3200" b="0" i="0">
                <a:solidFill>
                  <a:schemeClr val="tx1"/>
                </a:solidFill>
                <a:latin typeface="Lucida Sans Unicode"/>
                <a:cs typeface="Lucida Sans Unicode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4/11/2024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72851" y="386588"/>
            <a:ext cx="15394562" cy="861774"/>
          </a:xfrm>
        </p:spPr>
        <p:txBody>
          <a:bodyPr lIns="0" tIns="0" rIns="0" bIns="0"/>
          <a:lstStyle>
            <a:lvl1pPr>
              <a:defRPr sz="5600" b="0" i="0">
                <a:solidFill>
                  <a:srgbClr val="565656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867013" y="2243328"/>
            <a:ext cx="7543014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8930236" y="2243328"/>
            <a:ext cx="7543014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4/11/2024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72851" y="386588"/>
            <a:ext cx="15394562" cy="861774"/>
          </a:xfrm>
        </p:spPr>
        <p:txBody>
          <a:bodyPr lIns="0" tIns="0" rIns="0" bIns="0"/>
          <a:lstStyle>
            <a:lvl1pPr>
              <a:defRPr sz="5600" b="0" i="0">
                <a:solidFill>
                  <a:srgbClr val="565656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4/11/2024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4/11/2024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534033"/>
            <a:ext cx="17340263" cy="1219567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72851" y="386588"/>
            <a:ext cx="15394562" cy="665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200" b="0" i="0">
                <a:solidFill>
                  <a:srgbClr val="565656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72848" y="1919732"/>
            <a:ext cx="15394564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tx1"/>
                </a:solidFill>
                <a:latin typeface="Lucida Sans Unicode"/>
                <a:cs typeface="Lucida Sans Unicode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5895690" y="9070848"/>
            <a:ext cx="5548884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867013" y="9070848"/>
            <a:ext cx="39882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4/11/2024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2484990" y="9070848"/>
            <a:ext cx="39882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609630">
        <a:defRPr>
          <a:latin typeface="+mn-lt"/>
          <a:ea typeface="+mn-ea"/>
          <a:cs typeface="+mn-cs"/>
        </a:defRPr>
      </a:lvl2pPr>
      <a:lvl3pPr marL="1219261">
        <a:defRPr>
          <a:latin typeface="+mn-lt"/>
          <a:ea typeface="+mn-ea"/>
          <a:cs typeface="+mn-cs"/>
        </a:defRPr>
      </a:lvl3pPr>
      <a:lvl4pPr marL="1828891">
        <a:defRPr>
          <a:latin typeface="+mn-lt"/>
          <a:ea typeface="+mn-ea"/>
          <a:cs typeface="+mn-cs"/>
        </a:defRPr>
      </a:lvl4pPr>
      <a:lvl5pPr marL="2438522">
        <a:defRPr>
          <a:latin typeface="+mn-lt"/>
          <a:ea typeface="+mn-ea"/>
          <a:cs typeface="+mn-cs"/>
        </a:defRPr>
      </a:lvl5pPr>
      <a:lvl6pPr marL="3048152">
        <a:defRPr>
          <a:latin typeface="+mn-lt"/>
          <a:ea typeface="+mn-ea"/>
          <a:cs typeface="+mn-cs"/>
        </a:defRPr>
      </a:lvl6pPr>
      <a:lvl7pPr marL="3657783">
        <a:defRPr>
          <a:latin typeface="+mn-lt"/>
          <a:ea typeface="+mn-ea"/>
          <a:cs typeface="+mn-cs"/>
        </a:defRPr>
      </a:lvl7pPr>
      <a:lvl8pPr marL="4267413">
        <a:defRPr>
          <a:latin typeface="+mn-lt"/>
          <a:ea typeface="+mn-ea"/>
          <a:cs typeface="+mn-cs"/>
        </a:defRPr>
      </a:lvl8pPr>
      <a:lvl9pPr marL="4877044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609630">
        <a:defRPr>
          <a:latin typeface="+mn-lt"/>
          <a:ea typeface="+mn-ea"/>
          <a:cs typeface="+mn-cs"/>
        </a:defRPr>
      </a:lvl2pPr>
      <a:lvl3pPr marL="1219261">
        <a:defRPr>
          <a:latin typeface="+mn-lt"/>
          <a:ea typeface="+mn-ea"/>
          <a:cs typeface="+mn-cs"/>
        </a:defRPr>
      </a:lvl3pPr>
      <a:lvl4pPr marL="1828891">
        <a:defRPr>
          <a:latin typeface="+mn-lt"/>
          <a:ea typeface="+mn-ea"/>
          <a:cs typeface="+mn-cs"/>
        </a:defRPr>
      </a:lvl4pPr>
      <a:lvl5pPr marL="2438522">
        <a:defRPr>
          <a:latin typeface="+mn-lt"/>
          <a:ea typeface="+mn-ea"/>
          <a:cs typeface="+mn-cs"/>
        </a:defRPr>
      </a:lvl5pPr>
      <a:lvl6pPr marL="3048152">
        <a:defRPr>
          <a:latin typeface="+mn-lt"/>
          <a:ea typeface="+mn-ea"/>
          <a:cs typeface="+mn-cs"/>
        </a:defRPr>
      </a:lvl6pPr>
      <a:lvl7pPr marL="3657783">
        <a:defRPr>
          <a:latin typeface="+mn-lt"/>
          <a:ea typeface="+mn-ea"/>
          <a:cs typeface="+mn-cs"/>
        </a:defRPr>
      </a:lvl7pPr>
      <a:lvl8pPr marL="4267413">
        <a:defRPr>
          <a:latin typeface="+mn-lt"/>
          <a:ea typeface="+mn-ea"/>
          <a:cs typeface="+mn-cs"/>
        </a:defRPr>
      </a:lvl8pPr>
      <a:lvl9pPr marL="4877044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9332" y="0"/>
            <a:ext cx="15070931" cy="9753600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257427" y="2458697"/>
            <a:ext cx="11873593" cy="3464197"/>
          </a:xfrm>
          <a:prstGeom prst="rect">
            <a:avLst/>
          </a:prstGeom>
        </p:spPr>
        <p:txBody>
          <a:bodyPr vert="horz" wrap="square" lIns="0" tIns="16934" rIns="0" bIns="0" rtlCol="0">
            <a:spAutoFit/>
          </a:bodyPr>
          <a:lstStyle/>
          <a:p>
            <a:r>
              <a:rPr lang="es-AR" b="1" dirty="0">
                <a:effectLst/>
                <a:latin typeface="Helvetica Neue" panose="02000503000000020004" pitchFamily="2" charset="0"/>
              </a:rPr>
              <a:t>Regulación Algorítmica en los EE.UU. y en la UE a través del lente de </a:t>
            </a:r>
            <a:r>
              <a:rPr lang="es-AR" b="1" i="1" dirty="0">
                <a:effectLst/>
                <a:latin typeface="Helvetica Neue" panose="02000503000000020004" pitchFamily="2" charset="0"/>
              </a:rPr>
              <a:t>Houston </a:t>
            </a:r>
            <a:r>
              <a:rPr lang="es-AR" b="1" i="1" dirty="0" err="1">
                <a:effectLst/>
                <a:latin typeface="Helvetica Neue" panose="02000503000000020004" pitchFamily="2" charset="0"/>
              </a:rPr>
              <a:t>Federation</a:t>
            </a:r>
            <a:r>
              <a:rPr lang="es-AR" b="1" i="1" dirty="0">
                <a:effectLst/>
                <a:latin typeface="Helvetica Neue" panose="02000503000000020004" pitchFamily="2" charset="0"/>
              </a:rPr>
              <a:t> </a:t>
            </a:r>
            <a:r>
              <a:rPr lang="es-AR" b="1" i="1" dirty="0" err="1">
                <a:effectLst/>
                <a:latin typeface="Helvetica Neue" panose="02000503000000020004" pitchFamily="2" charset="0"/>
              </a:rPr>
              <a:t>of</a:t>
            </a:r>
            <a:r>
              <a:rPr lang="es-AR" b="1" i="1" dirty="0">
                <a:effectLst/>
                <a:latin typeface="Helvetica Neue" panose="02000503000000020004" pitchFamily="2" charset="0"/>
              </a:rPr>
              <a:t> </a:t>
            </a:r>
            <a:r>
              <a:rPr lang="es-AR" b="1" i="1" dirty="0" err="1">
                <a:effectLst/>
                <a:latin typeface="Helvetica Neue" panose="02000503000000020004" pitchFamily="2" charset="0"/>
              </a:rPr>
              <a:t>Teachers</a:t>
            </a:r>
            <a:r>
              <a:rPr lang="es-AR" b="1" dirty="0">
                <a:effectLst/>
                <a:latin typeface="Helvetica Neue" panose="02000503000000020004" pitchFamily="2" charset="0"/>
              </a:rPr>
              <a:t> y la </a:t>
            </a:r>
            <a:r>
              <a:rPr lang="es-AR" b="1" i="1" dirty="0">
                <a:effectLst/>
                <a:latin typeface="Helvetica Neue" panose="02000503000000020004" pitchFamily="2" charset="0"/>
              </a:rPr>
              <a:t>AI </a:t>
            </a:r>
            <a:r>
              <a:rPr lang="es-AR" b="1" i="1" dirty="0" err="1">
                <a:effectLst/>
                <a:latin typeface="Helvetica Neue" panose="02000503000000020004" pitchFamily="2" charset="0"/>
              </a:rPr>
              <a:t>Act</a:t>
            </a:r>
            <a:endParaRPr lang="es-AR" b="1" dirty="0">
              <a:effectLst/>
              <a:latin typeface="Helvetica Neue" panose="02000503000000020004" pitchFamily="2" charset="0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257427" y="6153681"/>
            <a:ext cx="12365704" cy="1863759"/>
          </a:xfrm>
          <a:prstGeom prst="rect">
            <a:avLst/>
          </a:prstGeom>
        </p:spPr>
        <p:txBody>
          <a:bodyPr vert="horz" wrap="square" lIns="0" tIns="16934" rIns="0" bIns="0" rtlCol="0">
            <a:spAutoFit/>
          </a:bodyPr>
          <a:lstStyle/>
          <a:p>
            <a:r>
              <a:rPr lang="es-AR" sz="4000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CONGRESO UNED “PLATAFORMAS, DATOS E INTELIGENCIA ARTIFICIAL. EVALUANDO LA NUEVA REGULACIÓN EUROPEA” (19/03/24)</a:t>
            </a:r>
          </a:p>
        </p:txBody>
      </p:sp>
      <p:sp>
        <p:nvSpPr>
          <p:cNvPr id="7" name="object 5">
            <a:extLst>
              <a:ext uri="{FF2B5EF4-FFF2-40B4-BE49-F238E27FC236}">
                <a16:creationId xmlns:a16="http://schemas.microsoft.com/office/drawing/2014/main" id="{84828BA0-9639-8ADE-6344-A755316E9C4C}"/>
              </a:ext>
            </a:extLst>
          </p:cNvPr>
          <p:cNvSpPr txBox="1"/>
          <p:nvPr/>
        </p:nvSpPr>
        <p:spPr>
          <a:xfrm>
            <a:off x="1240758" y="8815805"/>
            <a:ext cx="13079122" cy="632652"/>
          </a:xfrm>
          <a:prstGeom prst="rect">
            <a:avLst/>
          </a:prstGeom>
        </p:spPr>
        <p:txBody>
          <a:bodyPr vert="horz" wrap="square" lIns="0" tIns="16934" rIns="0" bIns="0" rtlCol="0">
            <a:spAutoFit/>
          </a:bodyPr>
          <a:lstStyle/>
          <a:p>
            <a:pPr marL="16934">
              <a:spcBef>
                <a:spcPts val="133"/>
              </a:spcBef>
            </a:pPr>
            <a:r>
              <a:rPr lang="es-ES" sz="4000" dirty="0">
                <a:solidFill>
                  <a:srgbClr val="565656"/>
                </a:solidFill>
                <a:latin typeface="Microsoft Sans Serif"/>
                <a:cs typeface="Microsoft Sans Serif"/>
              </a:rPr>
              <a:t>Prof. Ernesto Edwards (@</a:t>
            </a:r>
            <a:r>
              <a:rPr lang="es-ES" sz="4000" dirty="0" err="1">
                <a:solidFill>
                  <a:srgbClr val="565656"/>
                </a:solidFill>
                <a:latin typeface="Microsoft Sans Serif"/>
                <a:cs typeface="Microsoft Sans Serif"/>
              </a:rPr>
              <a:t>GarretEdwards</a:t>
            </a:r>
            <a:r>
              <a:rPr lang="es-ES" sz="4000" dirty="0">
                <a:solidFill>
                  <a:srgbClr val="565656"/>
                </a:solidFill>
                <a:latin typeface="Microsoft Sans Serif"/>
                <a:cs typeface="Microsoft Sans Serif"/>
              </a:rPr>
              <a:t>)</a:t>
            </a: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F3A73303-BA2D-ECA0-3A30-347E168971C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8429" y="0"/>
            <a:ext cx="6096902" cy="2597002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56F08DEC-72AE-AE30-2A2F-5F96291E7A3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5420"/>
            <a:ext cx="6400800" cy="2452048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11931" y="152400"/>
            <a:ext cx="15424197" cy="878874"/>
          </a:xfrm>
          <a:prstGeom prst="rect">
            <a:avLst/>
          </a:prstGeom>
        </p:spPr>
        <p:txBody>
          <a:bodyPr vert="horz" wrap="square" lIns="0" tIns="16934" rIns="0" bIns="0" rtlCol="0">
            <a:spAutoFit/>
          </a:bodyPr>
          <a:lstStyle/>
          <a:p>
            <a:pPr marL="16934">
              <a:spcBef>
                <a:spcPts val="133"/>
              </a:spcBef>
            </a:pPr>
            <a:r>
              <a:rPr lang="es-ES" spc="-347" dirty="0"/>
              <a:t>¿Y EN LA UNIÓN EUROPEA?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5D49E408-5A9A-E287-08A3-F03C1B7C8A9C}"/>
              </a:ext>
            </a:extLst>
          </p:cNvPr>
          <p:cNvSpPr txBox="1"/>
          <p:nvPr/>
        </p:nvSpPr>
        <p:spPr>
          <a:xfrm>
            <a:off x="821531" y="2133600"/>
            <a:ext cx="15163800" cy="78483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AR" sz="3600" b="1" dirty="0" err="1">
                <a:solidFill>
                  <a:srgbClr val="00B050"/>
                </a:solidFill>
                <a:effectLst/>
                <a:latin typeface="Helvetica Neue" panose="02000503000000020004" pitchFamily="2" charset="0"/>
              </a:rPr>
              <a:t>Two</a:t>
            </a:r>
            <a:r>
              <a:rPr lang="es-AR" sz="3600" b="1" dirty="0">
                <a:solidFill>
                  <a:srgbClr val="00B050"/>
                </a:solidFill>
                <a:effectLst/>
                <a:latin typeface="Helvetica Neue" panose="02000503000000020004" pitchFamily="2" charset="0"/>
              </a:rPr>
              <a:t>-and-a-</a:t>
            </a:r>
            <a:r>
              <a:rPr lang="es-AR" sz="3600" b="1" dirty="0" err="1">
                <a:solidFill>
                  <a:srgbClr val="00B050"/>
                </a:solidFill>
                <a:effectLst/>
                <a:latin typeface="Helvetica Neue" panose="02000503000000020004" pitchFamily="2" charset="0"/>
              </a:rPr>
              <a:t>half</a:t>
            </a:r>
            <a:r>
              <a:rPr lang="es-AR" sz="3600" b="1" dirty="0">
                <a:solidFill>
                  <a:srgbClr val="00B050"/>
                </a:solidFill>
                <a:effectLst/>
                <a:latin typeface="Helvetica Neue" panose="02000503000000020004" pitchFamily="2" charset="0"/>
              </a:rPr>
              <a:t> </a:t>
            </a:r>
            <a:r>
              <a:rPr lang="es-AR" sz="3600" b="1" dirty="0" err="1">
                <a:solidFill>
                  <a:srgbClr val="00B050"/>
                </a:solidFill>
                <a:effectLst/>
                <a:latin typeface="Helvetica Neue" panose="02000503000000020004" pitchFamily="2" charset="0"/>
              </a:rPr>
              <a:t>Ways</a:t>
            </a:r>
            <a:r>
              <a:rPr lang="es-AR" sz="3600" b="1" dirty="0">
                <a:solidFill>
                  <a:srgbClr val="00B050"/>
                </a:solidFill>
                <a:effectLst/>
                <a:latin typeface="Helvetica Neue" panose="02000503000000020004" pitchFamily="2" charset="0"/>
              </a:rPr>
              <a:t> </a:t>
            </a:r>
            <a:r>
              <a:rPr lang="es-AR" sz="3600" b="1" dirty="0" err="1">
                <a:solidFill>
                  <a:srgbClr val="00B050"/>
                </a:solidFill>
                <a:effectLst/>
                <a:latin typeface="Helvetica Neue" panose="02000503000000020004" pitchFamily="2" charset="0"/>
              </a:rPr>
              <a:t>of</a:t>
            </a:r>
            <a:r>
              <a:rPr lang="es-AR" sz="3600" b="1" dirty="0">
                <a:solidFill>
                  <a:srgbClr val="00B050"/>
                </a:solidFill>
                <a:effectLst/>
                <a:latin typeface="Helvetica Neue" panose="02000503000000020004" pitchFamily="2" charset="0"/>
              </a:rPr>
              <a:t> </a:t>
            </a:r>
            <a:r>
              <a:rPr lang="es-AR" sz="3600" b="1" dirty="0" err="1">
                <a:solidFill>
                  <a:srgbClr val="00B050"/>
                </a:solidFill>
                <a:effectLst/>
                <a:latin typeface="Helvetica Neue" panose="02000503000000020004" pitchFamily="2" charset="0"/>
              </a:rPr>
              <a:t>Thinking</a:t>
            </a:r>
            <a:r>
              <a:rPr lang="es-AR" sz="3600" b="1" dirty="0">
                <a:solidFill>
                  <a:srgbClr val="00B050"/>
                </a:solidFill>
                <a:effectLst/>
                <a:latin typeface="Helvetica Neue" panose="02000503000000020004" pitchFamily="2" charset="0"/>
              </a:rPr>
              <a:t> </a:t>
            </a:r>
            <a:r>
              <a:rPr lang="es-AR" sz="3600" b="1" dirty="0" err="1">
                <a:solidFill>
                  <a:srgbClr val="00B050"/>
                </a:solidFill>
                <a:effectLst/>
                <a:latin typeface="Helvetica Neue" panose="02000503000000020004" pitchFamily="2" charset="0"/>
              </a:rPr>
              <a:t>about</a:t>
            </a:r>
            <a:r>
              <a:rPr lang="es-AR" sz="3600" b="1" dirty="0">
                <a:solidFill>
                  <a:srgbClr val="00B050"/>
                </a:solidFill>
                <a:effectLst/>
                <a:latin typeface="Helvetica Neue" panose="02000503000000020004" pitchFamily="2" charset="0"/>
              </a:rPr>
              <a:t> </a:t>
            </a:r>
            <a:r>
              <a:rPr lang="es-AR" sz="3600" b="1" dirty="0" err="1">
                <a:solidFill>
                  <a:srgbClr val="00B050"/>
                </a:solidFill>
                <a:effectLst/>
                <a:latin typeface="Helvetica Neue" panose="02000503000000020004" pitchFamily="2" charset="0"/>
              </a:rPr>
              <a:t>the</a:t>
            </a:r>
            <a:r>
              <a:rPr lang="es-AR" sz="3600" b="1" dirty="0">
                <a:solidFill>
                  <a:srgbClr val="00B050"/>
                </a:solidFill>
                <a:effectLst/>
                <a:latin typeface="Helvetica Neue" panose="02000503000000020004" pitchFamily="2" charset="0"/>
              </a:rPr>
              <a:t> </a:t>
            </a:r>
            <a:r>
              <a:rPr lang="es-AR" sz="3600" b="1" dirty="0" err="1">
                <a:solidFill>
                  <a:srgbClr val="00B050"/>
                </a:solidFill>
                <a:effectLst/>
                <a:latin typeface="Helvetica Neue" panose="02000503000000020004" pitchFamily="2" charset="0"/>
              </a:rPr>
              <a:t>European</a:t>
            </a:r>
            <a:r>
              <a:rPr lang="es-AR" sz="3600" b="1" dirty="0">
                <a:solidFill>
                  <a:srgbClr val="00B050"/>
                </a:solidFill>
                <a:effectLst/>
                <a:latin typeface="Helvetica Neue" panose="02000503000000020004" pitchFamily="2" charset="0"/>
              </a:rPr>
              <a:t> </a:t>
            </a:r>
            <a:r>
              <a:rPr lang="es-AR" sz="3600" b="1" dirty="0" err="1">
                <a:solidFill>
                  <a:srgbClr val="00B050"/>
                </a:solidFill>
                <a:effectLst/>
                <a:latin typeface="Helvetica Neue" panose="02000503000000020004" pitchFamily="2" charset="0"/>
              </a:rPr>
              <a:t>Union</a:t>
            </a:r>
            <a:r>
              <a:rPr lang="es-AR" sz="3600" b="1" dirty="0">
                <a:solidFill>
                  <a:srgbClr val="00B050"/>
                </a:solidFill>
                <a:effectLst/>
                <a:latin typeface="Helvetica Neue" panose="02000503000000020004" pitchFamily="2" charset="0"/>
              </a:rPr>
              <a:t> </a:t>
            </a:r>
            <a:endParaRPr lang="es-AR" sz="3600" dirty="0">
              <a:solidFill>
                <a:srgbClr val="00B050"/>
              </a:solidFill>
              <a:effectLst/>
              <a:latin typeface="Helvetica Neue" panose="02000503000000020004" pitchFamily="2" charset="0"/>
            </a:endParaRPr>
          </a:p>
          <a:p>
            <a:r>
              <a:rPr lang="es-AR" sz="3600" b="1" dirty="0">
                <a:solidFill>
                  <a:srgbClr val="00B050"/>
                </a:solidFill>
                <a:effectLst/>
                <a:latin typeface="Helvetica Neue" panose="02000503000000020004" pitchFamily="2" charset="0"/>
              </a:rPr>
              <a:t>Robert </a:t>
            </a:r>
            <a:r>
              <a:rPr lang="es-AR" sz="3600" b="1" dirty="0" err="1">
                <a:solidFill>
                  <a:srgbClr val="00B050"/>
                </a:solidFill>
                <a:effectLst/>
                <a:latin typeface="Helvetica Neue" panose="02000503000000020004" pitchFamily="2" charset="0"/>
              </a:rPr>
              <a:t>Schütze</a:t>
            </a:r>
            <a:r>
              <a:rPr lang="es-AR" sz="3600" b="1" dirty="0">
                <a:solidFill>
                  <a:srgbClr val="00B050"/>
                </a:solidFill>
                <a:effectLst/>
                <a:latin typeface="Helvetica Neue" panose="02000503000000020004" pitchFamily="2" charset="0"/>
              </a:rPr>
              <a:t> </a:t>
            </a:r>
            <a:endParaRPr lang="es-AR" sz="3600" dirty="0">
              <a:solidFill>
                <a:srgbClr val="00B050"/>
              </a:solidFill>
              <a:effectLst/>
              <a:latin typeface="Helvetica Neue" panose="02000503000000020004" pitchFamily="2" charset="0"/>
            </a:endParaRPr>
          </a:p>
          <a:p>
            <a:r>
              <a:rPr lang="es-AR" sz="3600" dirty="0">
                <a:effectLst/>
                <a:latin typeface="Helvetica Neue" panose="02000503000000020004" pitchFamily="2" charset="0"/>
              </a:rPr>
              <a:t>Dans </a:t>
            </a:r>
            <a:r>
              <a:rPr lang="es-AR" sz="3600" dirty="0" err="1">
                <a:effectLst/>
                <a:latin typeface="Helvetica Neue" panose="02000503000000020004" pitchFamily="2" charset="0"/>
              </a:rPr>
              <a:t>Politique</a:t>
            </a:r>
            <a:r>
              <a:rPr lang="es-AR" sz="3600" dirty="0">
                <a:effectLst/>
                <a:latin typeface="Helvetica Neue" panose="02000503000000020004" pitchFamily="2" charset="0"/>
              </a:rPr>
              <a:t> </a:t>
            </a:r>
            <a:r>
              <a:rPr lang="es-AR" sz="3600" dirty="0" err="1">
                <a:effectLst/>
                <a:latin typeface="Helvetica Neue" panose="02000503000000020004" pitchFamily="2" charset="0"/>
              </a:rPr>
              <a:t>européenne</a:t>
            </a:r>
            <a:r>
              <a:rPr lang="es-AR" sz="3600" dirty="0">
                <a:effectLst/>
                <a:latin typeface="Helvetica Neue" panose="02000503000000020004" pitchFamily="2" charset="0"/>
              </a:rPr>
              <a:t> 2016/3 (</a:t>
            </a:r>
            <a:r>
              <a:rPr lang="es-AR" sz="3600" dirty="0" err="1">
                <a:effectLst/>
                <a:latin typeface="Helvetica Neue" panose="02000503000000020004" pitchFamily="2" charset="0"/>
              </a:rPr>
              <a:t>N°</a:t>
            </a:r>
            <a:r>
              <a:rPr lang="es-AR" sz="3600" dirty="0">
                <a:effectLst/>
                <a:latin typeface="Helvetica Neue" panose="02000503000000020004" pitchFamily="2" charset="0"/>
              </a:rPr>
              <a:t> 53)</a:t>
            </a:r>
          </a:p>
          <a:p>
            <a:endParaRPr lang="es-AR" sz="3600" b="1" dirty="0"/>
          </a:p>
          <a:p>
            <a:r>
              <a:rPr lang="es-AR" sz="3600" dirty="0">
                <a:solidFill>
                  <a:srgbClr val="002060"/>
                </a:solidFill>
              </a:rPr>
              <a:t>¿QUÉ ES LA UE?</a:t>
            </a:r>
          </a:p>
          <a:p>
            <a:r>
              <a:rPr lang="es-AR" sz="3600" dirty="0"/>
              <a:t>- NACIONAL</a:t>
            </a:r>
          </a:p>
          <a:p>
            <a:r>
              <a:rPr lang="es-AR" sz="3600" dirty="0"/>
              <a:t>- INTERNACIONAL</a:t>
            </a:r>
          </a:p>
          <a:p>
            <a:r>
              <a:rPr lang="es-AR" sz="3600" dirty="0"/>
              <a:t>- SUPRANACIONAL</a:t>
            </a:r>
          </a:p>
          <a:p>
            <a:r>
              <a:rPr lang="es-AR" sz="3600" dirty="0"/>
              <a:t>- SUI GENERIS</a:t>
            </a:r>
          </a:p>
          <a:p>
            <a:endParaRPr lang="es-AR" sz="3600" dirty="0"/>
          </a:p>
          <a:p>
            <a:r>
              <a:rPr lang="es-AR" sz="3600" dirty="0"/>
              <a:t>- </a:t>
            </a:r>
            <a:r>
              <a:rPr lang="es-AR" sz="3600" b="1" u="sng" dirty="0"/>
              <a:t>¿Y FEDERAL?</a:t>
            </a:r>
            <a:r>
              <a:rPr lang="es-AR" sz="3600" dirty="0"/>
              <a:t> (más allá del Sistema </a:t>
            </a:r>
            <a:r>
              <a:rPr lang="es-AR" sz="3600" dirty="0" err="1"/>
              <a:t>Estatala</a:t>
            </a:r>
            <a:r>
              <a:rPr lang="es-AR" sz="3600" dirty="0"/>
              <a:t> </a:t>
            </a:r>
            <a:r>
              <a:rPr lang="es-AR" sz="3600" dirty="0" err="1"/>
              <a:t>Westphaliano</a:t>
            </a:r>
            <a:r>
              <a:rPr lang="es-AR" sz="3600" dirty="0"/>
              <a:t>)</a:t>
            </a:r>
          </a:p>
          <a:p>
            <a:endParaRPr lang="es-AR" sz="3600" b="1" u="sng" dirty="0"/>
          </a:p>
          <a:p>
            <a:r>
              <a:rPr lang="es-AR" sz="3600" b="1" dirty="0"/>
              <a:t>El lugar del TRATADO de </a:t>
            </a:r>
            <a:r>
              <a:rPr lang="es-AR" sz="3600" b="1" dirty="0" err="1"/>
              <a:t>Lisboia</a:t>
            </a:r>
            <a:r>
              <a:rPr lang="es-AR" sz="3600" b="1" dirty="0"/>
              <a:t> (en un mundo post-Maastricht)</a:t>
            </a:r>
          </a:p>
          <a:p>
            <a:endParaRPr lang="es-AR" sz="3600" b="1" dirty="0"/>
          </a:p>
        </p:txBody>
      </p:sp>
      <p:pic>
        <p:nvPicPr>
          <p:cNvPr id="18434" name="Picture 2" descr="Federalism European Union">
            <a:extLst>
              <a:ext uri="{FF2B5EF4-FFF2-40B4-BE49-F238E27FC236}">
                <a16:creationId xmlns:a16="http://schemas.microsoft.com/office/drawing/2014/main" id="{74E800AE-B481-E0EA-023D-A4A98777C0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75131" y="2819400"/>
            <a:ext cx="4648200" cy="464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L'AI Act : première règlementation de l'intelligence artificielle adoptée  par l'Union européenne">
            <a:extLst>
              <a:ext uri="{FF2B5EF4-FFF2-40B4-BE49-F238E27FC236}">
                <a16:creationId xmlns:a16="http://schemas.microsoft.com/office/drawing/2014/main" id="{3F4DD2CC-FD31-121B-80F3-9D101D05C3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56944" y="4343400"/>
            <a:ext cx="4758891" cy="2696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39555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563306" y="564383"/>
            <a:ext cx="10213647" cy="87459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es-ES" spc="-260" dirty="0"/>
              <a:t>¡GRACIAS POR SU ATENCIÓN!</a:t>
            </a:r>
            <a:endParaRPr spc="-260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75A31894-55DF-BA0C-9729-00830748459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5430" y="1582561"/>
            <a:ext cx="6629400" cy="6588478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E079115D-8EC9-B603-A9F8-92A547408DA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41931" y="1295400"/>
            <a:ext cx="38100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73835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11931" y="152400"/>
            <a:ext cx="15424197" cy="878874"/>
          </a:xfrm>
          <a:prstGeom prst="rect">
            <a:avLst/>
          </a:prstGeom>
        </p:spPr>
        <p:txBody>
          <a:bodyPr vert="horz" wrap="square" lIns="0" tIns="16934" rIns="0" bIns="0" rtlCol="0">
            <a:spAutoFit/>
          </a:bodyPr>
          <a:lstStyle/>
          <a:p>
            <a:pPr marL="16934">
              <a:spcBef>
                <a:spcPts val="133"/>
              </a:spcBef>
            </a:pPr>
            <a:r>
              <a:rPr lang="es-ES" spc="-347" dirty="0"/>
              <a:t>Hoja de Ruta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A76C5873-628C-21C4-691E-B4D779430F6B}"/>
              </a:ext>
            </a:extLst>
          </p:cNvPr>
          <p:cNvSpPr txBox="1"/>
          <p:nvPr/>
        </p:nvSpPr>
        <p:spPr>
          <a:xfrm>
            <a:off x="821531" y="1143000"/>
            <a:ext cx="7467600" cy="67403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indent="-742950">
              <a:buAutoNum type="arabicPeriod"/>
            </a:pPr>
            <a:r>
              <a:rPr lang="es-AR" sz="3600" dirty="0"/>
              <a:t>Presentación del </a:t>
            </a:r>
            <a:r>
              <a:rPr lang="es-AR" sz="3600" dirty="0" err="1"/>
              <a:t>Paper</a:t>
            </a:r>
            <a:endParaRPr lang="es-AR" sz="3600" dirty="0"/>
          </a:p>
          <a:p>
            <a:pPr marL="571500" indent="-571500">
              <a:buFontTx/>
              <a:buChar char="-"/>
            </a:pPr>
            <a:r>
              <a:rPr lang="es-AR" sz="3600" dirty="0" err="1"/>
              <a:t>Abstract</a:t>
            </a:r>
            <a:endParaRPr lang="es-AR" sz="3600" dirty="0"/>
          </a:p>
          <a:p>
            <a:pPr marL="571500" indent="-571500">
              <a:buFontTx/>
              <a:buChar char="-"/>
            </a:pPr>
            <a:r>
              <a:rPr lang="es-AR" sz="3600" dirty="0"/>
              <a:t>Houston </a:t>
            </a:r>
            <a:r>
              <a:rPr lang="es-AR" sz="3600" dirty="0" err="1"/>
              <a:t>Federation</a:t>
            </a:r>
            <a:r>
              <a:rPr lang="es-AR" sz="3600" dirty="0"/>
              <a:t> </a:t>
            </a:r>
            <a:r>
              <a:rPr lang="es-AR" sz="3600" dirty="0" err="1"/>
              <a:t>of</a:t>
            </a:r>
            <a:r>
              <a:rPr lang="es-AR" sz="3600" dirty="0"/>
              <a:t> </a:t>
            </a:r>
            <a:r>
              <a:rPr lang="es-AR" sz="3600" dirty="0" err="1"/>
              <a:t>Teachers</a:t>
            </a:r>
            <a:endParaRPr lang="es-AR" sz="3600" dirty="0"/>
          </a:p>
          <a:p>
            <a:pPr marL="571500" indent="-571500">
              <a:buFontTx/>
              <a:buChar char="-"/>
            </a:pPr>
            <a:r>
              <a:rPr lang="es-AR" sz="3600" dirty="0"/>
              <a:t>AI </a:t>
            </a:r>
            <a:r>
              <a:rPr lang="es-AR" sz="3600" dirty="0" err="1"/>
              <a:t>Act</a:t>
            </a:r>
            <a:endParaRPr lang="es-AR" sz="3600" dirty="0"/>
          </a:p>
          <a:p>
            <a:endParaRPr lang="es-AR" sz="3600" i="1" dirty="0"/>
          </a:p>
          <a:p>
            <a:r>
              <a:rPr lang="es-AR" sz="3600" dirty="0"/>
              <a:t>2. – CONCLUSIONES PRELIMINARES</a:t>
            </a:r>
          </a:p>
          <a:p>
            <a:endParaRPr lang="es-AR" sz="3600" dirty="0"/>
          </a:p>
          <a:p>
            <a:endParaRPr lang="es-AR" sz="3600" dirty="0"/>
          </a:p>
          <a:p>
            <a:endParaRPr lang="es-AR" sz="3600" dirty="0"/>
          </a:p>
          <a:p>
            <a:r>
              <a:rPr lang="es-AR" sz="3600" dirty="0"/>
              <a:t>3. – Q&amp;A</a:t>
            </a:r>
          </a:p>
          <a:p>
            <a:endParaRPr lang="es-AR" sz="3600" dirty="0"/>
          </a:p>
          <a:p>
            <a:endParaRPr lang="es-AR" sz="3600" dirty="0"/>
          </a:p>
        </p:txBody>
      </p:sp>
      <p:pic>
        <p:nvPicPr>
          <p:cNvPr id="3074" name="Picture 2" descr="Academic Road Map">
            <a:extLst>
              <a:ext uri="{FF2B5EF4-FFF2-40B4-BE49-F238E27FC236}">
                <a16:creationId xmlns:a16="http://schemas.microsoft.com/office/drawing/2014/main" id="{350476FB-EE52-53DB-FB20-16F21F7055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81331" y="591837"/>
            <a:ext cx="7620000" cy="7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15AEE501-2966-EF66-9B23-F55D2CE3AFD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2867" y="5201614"/>
            <a:ext cx="2681693" cy="2681693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1A0A9EE6-4DA9-756D-B9F0-C2B233A35B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72867" y="1143000"/>
            <a:ext cx="2824728" cy="2824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63616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11931" y="152400"/>
            <a:ext cx="15424197" cy="878874"/>
          </a:xfrm>
          <a:prstGeom prst="rect">
            <a:avLst/>
          </a:prstGeom>
        </p:spPr>
        <p:txBody>
          <a:bodyPr vert="horz" wrap="square" lIns="0" tIns="16934" rIns="0" bIns="0" rtlCol="0">
            <a:spAutoFit/>
          </a:bodyPr>
          <a:lstStyle/>
          <a:p>
            <a:pPr marL="16934">
              <a:spcBef>
                <a:spcPts val="133"/>
              </a:spcBef>
            </a:pPr>
            <a:r>
              <a:rPr lang="es-ES" spc="-347" dirty="0"/>
              <a:t>1.- ABSTRACT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08CC20F9-A7AB-7F02-3F2F-1EB0CE7D71B6}"/>
              </a:ext>
            </a:extLst>
          </p:cNvPr>
          <p:cNvSpPr txBox="1"/>
          <p:nvPr/>
        </p:nvSpPr>
        <p:spPr>
          <a:xfrm>
            <a:off x="0" y="1143000"/>
            <a:ext cx="17340263" cy="72943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AR" dirty="0">
                <a:effectLst/>
                <a:latin typeface="Helvetica Neue" panose="02000503000000020004" pitchFamily="2" charset="0"/>
              </a:rPr>
              <a:t>Esta presentación explora los diferentes marcos legales en evolución que circundan a la </a:t>
            </a:r>
            <a:r>
              <a:rPr lang="es-AR" b="1" dirty="0">
                <a:effectLst/>
                <a:latin typeface="Helvetica Neue" panose="02000503000000020004" pitchFamily="2" charset="0"/>
              </a:rPr>
              <a:t>regulación algorítmica </a:t>
            </a:r>
            <a:r>
              <a:rPr lang="es-AR" dirty="0">
                <a:effectLst/>
                <a:latin typeface="Helvetica Neue" panose="02000503000000020004" pitchFamily="2" charset="0"/>
              </a:rPr>
              <a:t>en los </a:t>
            </a:r>
            <a:r>
              <a:rPr lang="es-AR" b="1" dirty="0">
                <a:effectLst/>
                <a:latin typeface="Helvetica Neue" panose="02000503000000020004" pitchFamily="2" charset="0"/>
              </a:rPr>
              <a:t>Estados Unidos de América (EE.UU.) </a:t>
            </a:r>
            <a:r>
              <a:rPr lang="es-AR" dirty="0">
                <a:effectLst/>
                <a:latin typeface="Helvetica Neue" panose="02000503000000020004" pitchFamily="2" charset="0"/>
              </a:rPr>
              <a:t>y en la </a:t>
            </a:r>
            <a:r>
              <a:rPr lang="es-AR" b="1" dirty="0">
                <a:effectLst/>
                <a:latin typeface="Helvetica Neue" panose="02000503000000020004" pitchFamily="2" charset="0"/>
              </a:rPr>
              <a:t>Unión Europea (UE)</a:t>
            </a:r>
            <a:r>
              <a:rPr lang="es-AR" dirty="0">
                <a:effectLst/>
                <a:latin typeface="Helvetica Neue" panose="02000503000000020004" pitchFamily="2" charset="0"/>
              </a:rPr>
              <a:t>,</a:t>
            </a:r>
            <a:r>
              <a:rPr lang="es-AR" b="1" dirty="0">
                <a:effectLst/>
                <a:latin typeface="Helvetica Neue" panose="02000503000000020004" pitchFamily="2" charset="0"/>
              </a:rPr>
              <a:t> </a:t>
            </a:r>
            <a:r>
              <a:rPr lang="es-AR" dirty="0">
                <a:effectLst/>
                <a:latin typeface="Helvetica Neue" panose="02000503000000020004" pitchFamily="2" charset="0"/>
              </a:rPr>
              <a:t>estableciendo paralelismos entre el </a:t>
            </a:r>
            <a:r>
              <a:rPr lang="es-AR" i="1" dirty="0" err="1">
                <a:effectLst/>
                <a:latin typeface="Helvetica Neue" panose="02000503000000020004" pitchFamily="2" charset="0"/>
              </a:rPr>
              <a:t>leading</a:t>
            </a:r>
            <a:r>
              <a:rPr lang="es-AR" i="1" dirty="0">
                <a:effectLst/>
                <a:latin typeface="Helvetica Neue" panose="02000503000000020004" pitchFamily="2" charset="0"/>
              </a:rPr>
              <a:t> case</a:t>
            </a:r>
            <a:r>
              <a:rPr lang="es-AR" dirty="0">
                <a:effectLst/>
                <a:latin typeface="Helvetica Neue" panose="02000503000000020004" pitchFamily="2" charset="0"/>
              </a:rPr>
              <a:t> </a:t>
            </a:r>
            <a:r>
              <a:rPr lang="es-AR" b="1" dirty="0">
                <a:effectLst/>
                <a:latin typeface="Helvetica Neue" panose="02000503000000020004" pitchFamily="2" charset="0"/>
              </a:rPr>
              <a:t>Houston </a:t>
            </a:r>
            <a:r>
              <a:rPr lang="es-AR" b="1" dirty="0" err="1">
                <a:effectLst/>
                <a:latin typeface="Helvetica Neue" panose="02000503000000020004" pitchFamily="2" charset="0"/>
              </a:rPr>
              <a:t>Fed'n</a:t>
            </a:r>
            <a:r>
              <a:rPr lang="es-AR" b="1" dirty="0">
                <a:effectLst/>
                <a:latin typeface="Helvetica Neue" panose="02000503000000020004" pitchFamily="2" charset="0"/>
              </a:rPr>
              <a:t> </a:t>
            </a:r>
            <a:r>
              <a:rPr lang="es-AR" b="1" dirty="0" err="1">
                <a:effectLst/>
                <a:latin typeface="Helvetica Neue" panose="02000503000000020004" pitchFamily="2" charset="0"/>
              </a:rPr>
              <a:t>of</a:t>
            </a:r>
            <a:r>
              <a:rPr lang="es-AR" b="1" dirty="0">
                <a:effectLst/>
                <a:latin typeface="Helvetica Neue" panose="02000503000000020004" pitchFamily="2" charset="0"/>
              </a:rPr>
              <a:t> </a:t>
            </a:r>
            <a:r>
              <a:rPr lang="es-AR" b="1" dirty="0" err="1">
                <a:effectLst/>
                <a:latin typeface="Helvetica Neue" panose="02000503000000020004" pitchFamily="2" charset="0"/>
              </a:rPr>
              <a:t>Teachers</a:t>
            </a:r>
            <a:r>
              <a:rPr lang="es-AR" b="1" dirty="0">
                <a:effectLst/>
                <a:latin typeface="Helvetica Neue" panose="02000503000000020004" pitchFamily="2" charset="0"/>
              </a:rPr>
              <a:t>, Local 2415 v. Houston </a:t>
            </a:r>
            <a:r>
              <a:rPr lang="es-AR" b="1" dirty="0" err="1">
                <a:effectLst/>
                <a:latin typeface="Helvetica Neue" panose="02000503000000020004" pitchFamily="2" charset="0"/>
              </a:rPr>
              <a:t>Indep</a:t>
            </a:r>
            <a:r>
              <a:rPr lang="es-AR" b="1" dirty="0">
                <a:effectLst/>
                <a:latin typeface="Helvetica Neue" panose="02000503000000020004" pitchFamily="2" charset="0"/>
              </a:rPr>
              <a:t>. </a:t>
            </a:r>
            <a:r>
              <a:rPr lang="es-AR" b="1" dirty="0" err="1">
                <a:effectLst/>
                <a:latin typeface="Helvetica Neue" panose="02000503000000020004" pitchFamily="2" charset="0"/>
              </a:rPr>
              <a:t>Sch</a:t>
            </a:r>
            <a:r>
              <a:rPr lang="es-AR" b="1" dirty="0">
                <a:effectLst/>
                <a:latin typeface="Helvetica Neue" panose="02000503000000020004" pitchFamily="2" charset="0"/>
              </a:rPr>
              <a:t>. </a:t>
            </a:r>
            <a:r>
              <a:rPr lang="es-AR" b="1" dirty="0" err="1">
                <a:effectLst/>
                <a:latin typeface="Helvetica Neue" panose="02000503000000020004" pitchFamily="2" charset="0"/>
              </a:rPr>
              <a:t>Dist</a:t>
            </a:r>
            <a:r>
              <a:rPr lang="es-AR" b="1" dirty="0">
                <a:effectLst/>
                <a:latin typeface="Helvetica Neue" panose="02000503000000020004" pitchFamily="2" charset="0"/>
              </a:rPr>
              <a:t>.</a:t>
            </a:r>
            <a:r>
              <a:rPr lang="es-AR" dirty="0">
                <a:effectLst/>
                <a:latin typeface="Helvetica Neue" panose="02000503000000020004" pitchFamily="2" charset="0"/>
              </a:rPr>
              <a:t> (251 F. </a:t>
            </a:r>
            <a:r>
              <a:rPr lang="es-AR" dirty="0" err="1">
                <a:effectLst/>
                <a:latin typeface="Helvetica Neue" panose="02000503000000020004" pitchFamily="2" charset="0"/>
              </a:rPr>
              <a:t>Supp</a:t>
            </a:r>
            <a:r>
              <a:rPr lang="es-AR" dirty="0">
                <a:effectLst/>
                <a:latin typeface="Helvetica Neue" panose="02000503000000020004" pitchFamily="2" charset="0"/>
              </a:rPr>
              <a:t>. 3d 1168, S.D. Tex. 2017) o </a:t>
            </a:r>
            <a:r>
              <a:rPr lang="es-AR" i="1" dirty="0">
                <a:effectLst/>
                <a:latin typeface="Helvetica Neue" panose="02000503000000020004" pitchFamily="2" charset="0"/>
              </a:rPr>
              <a:t>Caso Houston </a:t>
            </a:r>
            <a:r>
              <a:rPr lang="es-AR" dirty="0">
                <a:effectLst/>
                <a:latin typeface="Helvetica Neue" panose="02000503000000020004" pitchFamily="2" charset="0"/>
              </a:rPr>
              <a:t>y la </a:t>
            </a:r>
            <a:r>
              <a:rPr lang="es-AR" b="1" i="1" dirty="0">
                <a:effectLst/>
                <a:latin typeface="Helvetica Neue" panose="02000503000000020004" pitchFamily="2" charset="0"/>
              </a:rPr>
              <a:t>AI </a:t>
            </a:r>
            <a:r>
              <a:rPr lang="es-AR" b="1" i="1" dirty="0" err="1">
                <a:effectLst/>
                <a:latin typeface="Helvetica Neue" panose="02000503000000020004" pitchFamily="2" charset="0"/>
              </a:rPr>
              <a:t>Act</a:t>
            </a:r>
            <a:r>
              <a:rPr lang="es-AR" b="1" dirty="0">
                <a:effectLst/>
                <a:latin typeface="Helvetica Neue" panose="02000503000000020004" pitchFamily="2" charset="0"/>
              </a:rPr>
              <a:t> </a:t>
            </a:r>
            <a:r>
              <a:rPr lang="es-AR" dirty="0">
                <a:effectLst/>
                <a:latin typeface="Helvetica Neue" panose="02000503000000020004" pitchFamily="2" charset="0"/>
              </a:rPr>
              <a:t>recientemente aprobada, y aún no en vigencia, por la UE. A raíz de los rápidos avances tecnológicos, la sociedad se enfrenta a los </a:t>
            </a:r>
            <a:r>
              <a:rPr lang="es-AR" b="1" dirty="0">
                <a:effectLst/>
                <a:latin typeface="Helvetica Neue" panose="02000503000000020004" pitchFamily="2" charset="0"/>
              </a:rPr>
              <a:t>desafíos que plantean los sistemas de inteligencia artificial (IA)</a:t>
            </a:r>
            <a:r>
              <a:rPr lang="es-AR" dirty="0">
                <a:effectLst/>
                <a:latin typeface="Helvetica Neue" panose="02000503000000020004" pitchFamily="2" charset="0"/>
              </a:rPr>
              <a:t>, lo que lleva a los ordenamientos y sistemas jurídicos a adaptar y regular su uso. El </a:t>
            </a:r>
            <a:r>
              <a:rPr lang="es-AR" i="1" dirty="0">
                <a:effectLst/>
                <a:latin typeface="Helvetica Neue" panose="02000503000000020004" pitchFamily="2" charset="0"/>
              </a:rPr>
              <a:t>Caso Houston</a:t>
            </a:r>
            <a:r>
              <a:rPr lang="es-AR" dirty="0">
                <a:effectLst/>
                <a:latin typeface="Helvetica Neue" panose="02000503000000020004" pitchFamily="2" charset="0"/>
              </a:rPr>
              <a:t> sirve como punto focal para examinar cómo el </a:t>
            </a:r>
            <a:r>
              <a:rPr lang="es-AR" b="1" dirty="0">
                <a:effectLst/>
                <a:latin typeface="Helvetica Neue" panose="02000503000000020004" pitchFamily="2" charset="0"/>
              </a:rPr>
              <a:t>Poder Judicial estadounidense ha respondido a las implicancias de la toma de decisiones algorítmicas</a:t>
            </a:r>
            <a:r>
              <a:rPr lang="es-AR" dirty="0">
                <a:effectLst/>
                <a:latin typeface="Helvetica Neue" panose="02000503000000020004" pitchFamily="2" charset="0"/>
              </a:rPr>
              <a:t>, mientras que </a:t>
            </a:r>
            <a:r>
              <a:rPr lang="es-AR" b="1" dirty="0">
                <a:effectLst/>
                <a:latin typeface="Helvetica Neue" panose="02000503000000020004" pitchFamily="2" charset="0"/>
              </a:rPr>
              <a:t>la </a:t>
            </a:r>
            <a:r>
              <a:rPr lang="es-AR" b="1" i="1" dirty="0">
                <a:effectLst/>
                <a:latin typeface="Helvetica Neue" panose="02000503000000020004" pitchFamily="2" charset="0"/>
              </a:rPr>
              <a:t>AI </a:t>
            </a:r>
            <a:r>
              <a:rPr lang="es-AR" b="1" i="1" dirty="0" err="1">
                <a:effectLst/>
                <a:latin typeface="Helvetica Neue" panose="02000503000000020004" pitchFamily="2" charset="0"/>
              </a:rPr>
              <a:t>Act</a:t>
            </a:r>
            <a:r>
              <a:rPr lang="es-AR" b="1" dirty="0">
                <a:effectLst/>
                <a:latin typeface="Helvetica Neue" panose="02000503000000020004" pitchFamily="2" charset="0"/>
              </a:rPr>
              <a:t> de la UE </a:t>
            </a:r>
            <a:r>
              <a:rPr lang="es-AR" dirty="0">
                <a:effectLst/>
                <a:latin typeface="Helvetica Neue" panose="02000503000000020004" pitchFamily="2" charset="0"/>
              </a:rPr>
              <a:t>ofrece información sobre la evolución del enfoque europeo para regular estas tecnologías.</a:t>
            </a:r>
          </a:p>
          <a:p>
            <a:br>
              <a:rPr lang="es-AR" dirty="0">
                <a:effectLst/>
                <a:latin typeface="Helvetica Neue" panose="02000503000000020004" pitchFamily="2" charset="0"/>
              </a:rPr>
            </a:br>
            <a:endParaRPr lang="es-AR" dirty="0">
              <a:effectLst/>
              <a:latin typeface="Helvetica Neue" panose="02000503000000020004" pitchFamily="2" charset="0"/>
            </a:endParaRPr>
          </a:p>
          <a:p>
            <a:r>
              <a:rPr lang="es-AR" dirty="0">
                <a:effectLst/>
                <a:latin typeface="Helvetica Neue" panose="02000503000000020004" pitchFamily="2" charset="0"/>
              </a:rPr>
              <a:t>El </a:t>
            </a:r>
            <a:r>
              <a:rPr lang="es-AR" b="1" i="1" dirty="0">
                <a:effectLst/>
                <a:latin typeface="Helvetica Neue" panose="02000503000000020004" pitchFamily="2" charset="0"/>
              </a:rPr>
              <a:t>Caso Houston</a:t>
            </a:r>
            <a:r>
              <a:rPr lang="es-AR" b="1" dirty="0">
                <a:effectLst/>
                <a:latin typeface="Helvetica Neue" panose="02000503000000020004" pitchFamily="2" charset="0"/>
              </a:rPr>
              <a:t> </a:t>
            </a:r>
            <a:r>
              <a:rPr lang="es-AR" dirty="0">
                <a:effectLst/>
                <a:latin typeface="Helvetica Neue" panose="02000503000000020004" pitchFamily="2" charset="0"/>
              </a:rPr>
              <a:t>gira en torno al </a:t>
            </a:r>
            <a:r>
              <a:rPr lang="es-AR" b="1" dirty="0">
                <a:effectLst/>
                <a:latin typeface="Helvetica Neue" panose="02000503000000020004" pitchFamily="2" charset="0"/>
              </a:rPr>
              <a:t>uso de sistemas algorítmicos</a:t>
            </a:r>
            <a:r>
              <a:rPr lang="es-AR" dirty="0">
                <a:effectLst/>
                <a:latin typeface="Helvetica Neue" panose="02000503000000020004" pitchFamily="2" charset="0"/>
              </a:rPr>
              <a:t> en las </a:t>
            </a:r>
            <a:r>
              <a:rPr lang="es-AR" b="1" dirty="0">
                <a:effectLst/>
                <a:latin typeface="Helvetica Neue" panose="02000503000000020004" pitchFamily="2" charset="0"/>
              </a:rPr>
              <a:t>evaluaciones de docentes </a:t>
            </a:r>
            <a:r>
              <a:rPr lang="es-AR" dirty="0">
                <a:effectLst/>
                <a:latin typeface="Helvetica Neue" panose="02000503000000020004" pitchFamily="2" charset="0"/>
              </a:rPr>
              <a:t>dentro del Distrito Escolar Independiente de Houston. La decisión del tribunal abordó preocupaciones relacionadas con la </a:t>
            </a:r>
            <a:r>
              <a:rPr lang="es-AR" b="1" dirty="0">
                <a:effectLst/>
                <a:latin typeface="Helvetica Neue" panose="02000503000000020004" pitchFamily="2" charset="0"/>
              </a:rPr>
              <a:t>transparencia</a:t>
            </a:r>
            <a:r>
              <a:rPr lang="es-AR" dirty="0">
                <a:effectLst/>
                <a:latin typeface="Helvetica Neue" panose="02000503000000020004" pitchFamily="2" charset="0"/>
              </a:rPr>
              <a:t>, la </a:t>
            </a:r>
            <a:r>
              <a:rPr lang="es-AR" b="1" dirty="0">
                <a:effectLst/>
                <a:latin typeface="Helvetica Neue" panose="02000503000000020004" pitchFamily="2" charset="0"/>
              </a:rPr>
              <a:t>rendición de cuentas </a:t>
            </a:r>
            <a:r>
              <a:rPr lang="es-AR" dirty="0">
                <a:effectLst/>
                <a:latin typeface="Helvetica Neue" panose="02000503000000020004" pitchFamily="2" charset="0"/>
              </a:rPr>
              <a:t>y la </a:t>
            </a:r>
            <a:r>
              <a:rPr lang="es-AR" b="1" dirty="0">
                <a:effectLst/>
                <a:latin typeface="Helvetica Neue" panose="02000503000000020004" pitchFamily="2" charset="0"/>
              </a:rPr>
              <a:t>equidad en el despliegue de algoritmos</a:t>
            </a:r>
            <a:r>
              <a:rPr lang="es-AR" dirty="0">
                <a:effectLst/>
                <a:latin typeface="Helvetica Neue" panose="02000503000000020004" pitchFamily="2" charset="0"/>
              </a:rPr>
              <a:t>, enfatizando la </a:t>
            </a:r>
            <a:r>
              <a:rPr lang="es-AR" b="1" dirty="0">
                <a:effectLst/>
                <a:latin typeface="Helvetica Neue" panose="02000503000000020004" pitchFamily="2" charset="0"/>
              </a:rPr>
              <a:t>necesidad de un debido proceso y supervisión humana</a:t>
            </a:r>
            <a:r>
              <a:rPr lang="es-AR" dirty="0">
                <a:effectLst/>
                <a:latin typeface="Helvetica Neue" panose="02000503000000020004" pitchFamily="2" charset="0"/>
              </a:rPr>
              <a:t>. Este fallo se convierte en una oportunidad de análisis a través de la cual puede apreciarse el estado actual de la regulación algorítmica en los EE. UU., arrojando luz sobre el delicado equilibrio entre la eficiencia y la salvaguardia de los derechos individuales.</a:t>
            </a:r>
          </a:p>
          <a:p>
            <a:br>
              <a:rPr lang="es-AR" dirty="0">
                <a:effectLst/>
                <a:latin typeface="Helvetica Neue" panose="02000503000000020004" pitchFamily="2" charset="0"/>
              </a:rPr>
            </a:br>
            <a:endParaRPr lang="es-AR" dirty="0">
              <a:effectLst/>
              <a:latin typeface="Helvetica Neue" panose="02000503000000020004" pitchFamily="2" charset="0"/>
            </a:endParaRPr>
          </a:p>
          <a:p>
            <a:r>
              <a:rPr lang="es-AR" dirty="0">
                <a:effectLst/>
                <a:latin typeface="Helvetica Neue" panose="02000503000000020004" pitchFamily="2" charset="0"/>
              </a:rPr>
              <a:t>En yuxtaposición, la </a:t>
            </a:r>
            <a:r>
              <a:rPr lang="es-AR" b="1" dirty="0">
                <a:effectLst/>
                <a:latin typeface="Helvetica Neue" panose="02000503000000020004" pitchFamily="2" charset="0"/>
              </a:rPr>
              <a:t>UE</a:t>
            </a:r>
            <a:r>
              <a:rPr lang="es-AR" dirty="0">
                <a:effectLst/>
                <a:latin typeface="Helvetica Neue" panose="02000503000000020004" pitchFamily="2" charset="0"/>
              </a:rPr>
              <a:t> ha adoptado </a:t>
            </a:r>
            <a:r>
              <a:rPr lang="es-AR" b="1" dirty="0">
                <a:effectLst/>
                <a:latin typeface="Helvetica Neue" panose="02000503000000020004" pitchFamily="2" charset="0"/>
              </a:rPr>
              <a:t>una postura proactiva </a:t>
            </a:r>
            <a:r>
              <a:rPr lang="es-AR" dirty="0">
                <a:effectLst/>
                <a:latin typeface="Helvetica Neue" panose="02000503000000020004" pitchFamily="2" charset="0"/>
              </a:rPr>
              <a:t>para abordar los desafíos que plantea la IA a través de la </a:t>
            </a:r>
            <a:r>
              <a:rPr lang="es-AR" i="1" dirty="0">
                <a:effectLst/>
                <a:latin typeface="Helvetica Neue" panose="02000503000000020004" pitchFamily="2" charset="0"/>
              </a:rPr>
              <a:t>AI </a:t>
            </a:r>
            <a:r>
              <a:rPr lang="es-AR" i="1" dirty="0" err="1">
                <a:effectLst/>
                <a:latin typeface="Helvetica Neue" panose="02000503000000020004" pitchFamily="2" charset="0"/>
              </a:rPr>
              <a:t>Act</a:t>
            </a:r>
            <a:r>
              <a:rPr lang="es-AR" dirty="0">
                <a:effectLst/>
                <a:latin typeface="Helvetica Neue" panose="02000503000000020004" pitchFamily="2" charset="0"/>
              </a:rPr>
              <a:t>. Dicho marco legislativo integral tiene como objetivo establecer un </a:t>
            </a:r>
            <a:r>
              <a:rPr lang="es-AR" b="1" dirty="0">
                <a:effectLst/>
                <a:latin typeface="Helvetica Neue" panose="02000503000000020004" pitchFamily="2" charset="0"/>
              </a:rPr>
              <a:t>enfoque armonizado para la regulación de la IA </a:t>
            </a:r>
            <a:r>
              <a:rPr lang="es-AR" dirty="0">
                <a:effectLst/>
                <a:latin typeface="Helvetica Neue" panose="02000503000000020004" pitchFamily="2" charset="0"/>
              </a:rPr>
              <a:t>en todos los Estados Miembros, que abarque diversas aplicaciones de la IA y sus riesgos potenciales. El enfoque de la UE se centra en la </a:t>
            </a:r>
            <a:r>
              <a:rPr lang="es-AR" b="1" dirty="0">
                <a:effectLst/>
                <a:latin typeface="Helvetica Neue" panose="02000503000000020004" pitchFamily="2" charset="0"/>
              </a:rPr>
              <a:t>categorización basada en el riesgo</a:t>
            </a:r>
            <a:r>
              <a:rPr lang="es-AR" dirty="0">
                <a:effectLst/>
                <a:latin typeface="Helvetica Neue" panose="02000503000000020004" pitchFamily="2" charset="0"/>
              </a:rPr>
              <a:t>, delineando requisitos específicos para los </a:t>
            </a:r>
            <a:r>
              <a:rPr lang="es-AR" b="1" dirty="0">
                <a:effectLst/>
                <a:latin typeface="Helvetica Neue" panose="02000503000000020004" pitchFamily="2" charset="0"/>
              </a:rPr>
              <a:t>sistemas de IA de alto riesgo</a:t>
            </a:r>
            <a:r>
              <a:rPr lang="es-AR" dirty="0">
                <a:effectLst/>
                <a:latin typeface="Helvetica Neue" panose="02000503000000020004" pitchFamily="2" charset="0"/>
              </a:rPr>
              <a:t>, </a:t>
            </a:r>
            <a:r>
              <a:rPr lang="es-AR" u="sng" dirty="0">
                <a:effectLst/>
                <a:latin typeface="Helvetica Neue" panose="02000503000000020004" pitchFamily="2" charset="0"/>
              </a:rPr>
              <a:t>similares a los implicados en el </a:t>
            </a:r>
            <a:r>
              <a:rPr lang="es-AR" i="1" u="sng" dirty="0">
                <a:effectLst/>
                <a:latin typeface="Helvetica Neue" panose="02000503000000020004" pitchFamily="2" charset="0"/>
              </a:rPr>
              <a:t>Caso Houston</a:t>
            </a:r>
            <a:r>
              <a:rPr lang="es-AR" dirty="0">
                <a:effectLst/>
                <a:latin typeface="Helvetica Neue" panose="02000503000000020004" pitchFamily="2" charset="0"/>
              </a:rPr>
              <a:t>. La </a:t>
            </a:r>
            <a:r>
              <a:rPr lang="es-AR" i="1" dirty="0">
                <a:effectLst/>
                <a:latin typeface="Helvetica Neue" panose="02000503000000020004" pitchFamily="2" charset="0"/>
              </a:rPr>
              <a:t>AI </a:t>
            </a:r>
            <a:r>
              <a:rPr lang="es-AR" i="1" dirty="0" err="1">
                <a:effectLst/>
                <a:latin typeface="Helvetica Neue" panose="02000503000000020004" pitchFamily="2" charset="0"/>
              </a:rPr>
              <a:t>Act</a:t>
            </a:r>
            <a:r>
              <a:rPr lang="es-AR" dirty="0">
                <a:effectLst/>
                <a:latin typeface="Helvetica Neue" panose="02000503000000020004" pitchFamily="2" charset="0"/>
              </a:rPr>
              <a:t> también presenta un fuerte énfasis en la transparencia, la rendición de cuentas y la supervisión humana, alineándose con los principios previamente referenciados.</a:t>
            </a:r>
          </a:p>
          <a:p>
            <a:br>
              <a:rPr lang="es-AR" dirty="0">
                <a:effectLst/>
                <a:latin typeface="Helvetica Neue" panose="02000503000000020004" pitchFamily="2" charset="0"/>
              </a:rPr>
            </a:br>
            <a:r>
              <a:rPr lang="es-AR" dirty="0">
                <a:effectLst/>
                <a:latin typeface="Helvetica Neue" panose="02000503000000020004" pitchFamily="2" charset="0"/>
              </a:rPr>
              <a:t>Al comparar estos dos panoramas regulatorios, se pretende descubrir </a:t>
            </a:r>
            <a:r>
              <a:rPr lang="es-AR" b="1" dirty="0">
                <a:effectLst/>
                <a:latin typeface="Helvetica Neue" panose="02000503000000020004" pitchFamily="2" charset="0"/>
              </a:rPr>
              <a:t>puntos en común y divergencias </a:t>
            </a:r>
            <a:r>
              <a:rPr lang="es-AR" dirty="0">
                <a:effectLst/>
                <a:latin typeface="Helvetica Neue" panose="02000503000000020004" pitchFamily="2" charset="0"/>
              </a:rPr>
              <a:t>en el enfoque de la regulación y gobernanza algorítmica. Se explorarán cuestiones sobre el debido proceso, la </a:t>
            </a:r>
            <a:r>
              <a:rPr lang="es-AR" b="1" dirty="0" err="1">
                <a:effectLst/>
                <a:latin typeface="Helvetica Neue" panose="02000503000000020004" pitchFamily="2" charset="0"/>
              </a:rPr>
              <a:t>explicabilidad</a:t>
            </a:r>
            <a:r>
              <a:rPr lang="es-AR" dirty="0">
                <a:effectLst/>
                <a:latin typeface="Helvetica Neue" panose="02000503000000020004" pitchFamily="2" charset="0"/>
              </a:rPr>
              <a:t> y el </a:t>
            </a:r>
            <a:r>
              <a:rPr lang="es-AR" b="1" dirty="0">
                <a:effectLst/>
                <a:latin typeface="Helvetica Neue" panose="02000503000000020004" pitchFamily="2" charset="0"/>
              </a:rPr>
              <a:t>papel del ser humano </a:t>
            </a:r>
            <a:r>
              <a:rPr lang="es-AR" dirty="0">
                <a:effectLst/>
                <a:latin typeface="Helvetica Neue" panose="02000503000000020004" pitchFamily="2" charset="0"/>
              </a:rPr>
              <a:t>en la toma de decisiones de la IA. Además, se profundiza en las implicancias de estos marcos regulatorios para fomentar la innovación, proteger los derechos individuales y garantizar el desarrollo y la implementación responsables de las tecnologías de IA. En conclusión, este análisis comparativo del </a:t>
            </a:r>
            <a:r>
              <a:rPr lang="es-AR" i="1" dirty="0">
                <a:effectLst/>
                <a:latin typeface="Helvetica Neue" panose="02000503000000020004" pitchFamily="2" charset="0"/>
              </a:rPr>
              <a:t>Caso Houston</a:t>
            </a:r>
            <a:r>
              <a:rPr lang="es-AR" dirty="0">
                <a:effectLst/>
                <a:latin typeface="Helvetica Neue" panose="02000503000000020004" pitchFamily="2" charset="0"/>
              </a:rPr>
              <a:t> y la </a:t>
            </a:r>
            <a:r>
              <a:rPr lang="es-AR" i="1" dirty="0">
                <a:effectLst/>
                <a:latin typeface="Helvetica Neue" panose="02000503000000020004" pitchFamily="2" charset="0"/>
              </a:rPr>
              <a:t>AI </a:t>
            </a:r>
            <a:r>
              <a:rPr lang="es-AR" i="1" dirty="0" err="1">
                <a:effectLst/>
                <a:latin typeface="Helvetica Neue" panose="02000503000000020004" pitchFamily="2" charset="0"/>
              </a:rPr>
              <a:t>Act</a:t>
            </a:r>
            <a:r>
              <a:rPr lang="es-AR" dirty="0">
                <a:effectLst/>
                <a:latin typeface="Helvetica Neue" panose="02000503000000020004" pitchFamily="2" charset="0"/>
              </a:rPr>
              <a:t> de la UE ofrecerá información valiosa sobre la conversación global en torno a la regulación algorítmica. A medida que las sociedades enfrentan el impacto transformador de la IA, comprender las respuestas legales matizadas en los EE. UU. y la UE se vuelve esencial para dar forma a un panorama regulatorio que equilibre el progreso tecnológico con consideraciones éticas y valores sociales.</a:t>
            </a:r>
          </a:p>
        </p:txBody>
      </p:sp>
    </p:spTree>
    <p:extLst>
      <p:ext uri="{BB962C8B-B14F-4D97-AF65-F5344CB8AC3E}">
        <p14:creationId xmlns:p14="http://schemas.microsoft.com/office/powerpoint/2010/main" val="6542877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11931" y="152400"/>
            <a:ext cx="15424197" cy="878874"/>
          </a:xfrm>
          <a:prstGeom prst="rect">
            <a:avLst/>
          </a:prstGeom>
        </p:spPr>
        <p:txBody>
          <a:bodyPr vert="horz" wrap="square" lIns="0" tIns="16934" rIns="0" bIns="0" rtlCol="0">
            <a:spAutoFit/>
          </a:bodyPr>
          <a:lstStyle/>
          <a:p>
            <a:pPr marL="16934">
              <a:spcBef>
                <a:spcPts val="133"/>
              </a:spcBef>
            </a:pPr>
            <a:r>
              <a:rPr lang="es-ES" spc="-347" dirty="0"/>
              <a:t>HOUSTON FEDERATION OF TEACHERS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A76C5873-628C-21C4-691E-B4D779430F6B}"/>
              </a:ext>
            </a:extLst>
          </p:cNvPr>
          <p:cNvSpPr txBox="1"/>
          <p:nvPr/>
        </p:nvSpPr>
        <p:spPr>
          <a:xfrm>
            <a:off x="821531" y="1143000"/>
            <a:ext cx="108204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AR" sz="3600" b="0" i="0" u="none" strike="noStrike" dirty="0" err="1">
                <a:effectLst/>
                <a:latin typeface="Söhne"/>
              </a:rPr>
              <a:t>Educational</a:t>
            </a:r>
            <a:r>
              <a:rPr lang="es-AR" sz="3600" b="0" i="0" u="none" strike="noStrike" dirty="0">
                <a:effectLst/>
                <a:latin typeface="Söhne"/>
              </a:rPr>
              <a:t> </a:t>
            </a:r>
            <a:r>
              <a:rPr lang="es-AR" sz="3600" b="0" i="0" u="none" strike="noStrike" dirty="0" err="1">
                <a:effectLst/>
                <a:latin typeface="Söhne"/>
              </a:rPr>
              <a:t>Value-Added</a:t>
            </a:r>
            <a:r>
              <a:rPr lang="es-AR" sz="3600" b="0" i="0" u="none" strike="noStrike" dirty="0">
                <a:effectLst/>
                <a:latin typeface="Söhne"/>
              </a:rPr>
              <a:t> </a:t>
            </a:r>
            <a:r>
              <a:rPr lang="es-AR" sz="3600" b="0" i="0" u="none" strike="noStrike" dirty="0" err="1">
                <a:effectLst/>
                <a:latin typeface="Söhne"/>
              </a:rPr>
              <a:t>Assessment</a:t>
            </a:r>
            <a:r>
              <a:rPr lang="es-AR" sz="3600" b="0" i="0" u="none" strike="noStrike" dirty="0">
                <a:effectLst/>
                <a:latin typeface="Söhne"/>
              </a:rPr>
              <a:t> </a:t>
            </a:r>
            <a:r>
              <a:rPr lang="es-AR" sz="3600" b="0" i="0" u="none" strike="noStrike" dirty="0" err="1">
                <a:effectLst/>
                <a:latin typeface="Söhne"/>
              </a:rPr>
              <a:t>System</a:t>
            </a:r>
            <a:r>
              <a:rPr lang="es-AR" sz="3600" b="0" i="0" u="none" strike="noStrike" dirty="0">
                <a:effectLst/>
                <a:latin typeface="Söhne"/>
              </a:rPr>
              <a:t> (EVAAS) </a:t>
            </a:r>
            <a:endParaRPr lang="es-AR" sz="3600" b="1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C0CE78D8-B8E5-A146-208F-A816651B0BC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08531" y="1031274"/>
            <a:ext cx="6502400" cy="6502400"/>
          </a:xfrm>
          <a:prstGeom prst="rect">
            <a:avLst/>
          </a:prstGeom>
        </p:spPr>
      </p:pic>
      <p:pic>
        <p:nvPicPr>
          <p:cNvPr id="4098" name="Picture 2" descr="Education Visualization and Analytics Solution | SAS EVAAS for K-12 | SAS">
            <a:extLst>
              <a:ext uri="{FF2B5EF4-FFF2-40B4-BE49-F238E27FC236}">
                <a16:creationId xmlns:a16="http://schemas.microsoft.com/office/drawing/2014/main" id="{CF7DE0D1-D47F-15B4-5B0E-BAFFBEEAB1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7331" y="2566002"/>
            <a:ext cx="9255819" cy="5206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6975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11931" y="152400"/>
            <a:ext cx="15424197" cy="878874"/>
          </a:xfrm>
          <a:prstGeom prst="rect">
            <a:avLst/>
          </a:prstGeom>
        </p:spPr>
        <p:txBody>
          <a:bodyPr vert="horz" wrap="square" lIns="0" tIns="16934" rIns="0" bIns="0" rtlCol="0">
            <a:spAutoFit/>
          </a:bodyPr>
          <a:lstStyle/>
          <a:p>
            <a:pPr marL="16934">
              <a:spcBef>
                <a:spcPts val="133"/>
              </a:spcBef>
            </a:pPr>
            <a:r>
              <a:rPr lang="es-ES" spc="-347" dirty="0"/>
              <a:t>HOUSTON FEDERATION OF TEACHERS (</a:t>
            </a:r>
            <a:r>
              <a:rPr lang="es-ES" spc="-347" dirty="0" err="1"/>
              <a:t>cont’d</a:t>
            </a:r>
            <a:r>
              <a:rPr lang="es-ES" spc="-347" dirty="0"/>
              <a:t>)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5D49E408-5A9A-E287-08A3-F03C1B7C8A9C}"/>
              </a:ext>
            </a:extLst>
          </p:cNvPr>
          <p:cNvSpPr txBox="1"/>
          <p:nvPr/>
        </p:nvSpPr>
        <p:spPr>
          <a:xfrm>
            <a:off x="821530" y="1143000"/>
            <a:ext cx="10591801" cy="60324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AR" sz="3600" b="1" dirty="0">
                <a:solidFill>
                  <a:srgbClr val="00B050"/>
                </a:solidFill>
              </a:rPr>
              <a:t>DEBIDO PROCESO SUSTANTIVO</a:t>
            </a:r>
          </a:p>
          <a:p>
            <a:endParaRPr lang="es-AR" sz="3600" b="1" dirty="0"/>
          </a:p>
          <a:p>
            <a:endParaRPr lang="es-AR" sz="3600" b="1" dirty="0"/>
          </a:p>
          <a:p>
            <a:r>
              <a:rPr lang="es-AR" sz="1800" b="1" dirty="0">
                <a:effectLst/>
                <a:latin typeface="Helvetica" pitchFamily="2" charset="0"/>
              </a:rPr>
              <a:t>Substantive </a:t>
            </a:r>
            <a:r>
              <a:rPr lang="es-AR" sz="1800" b="1" dirty="0" err="1">
                <a:effectLst/>
                <a:latin typeface="Helvetica" pitchFamily="2" charset="0"/>
              </a:rPr>
              <a:t>Due</a:t>
            </a:r>
            <a:r>
              <a:rPr lang="es-AR" sz="1800" b="1" dirty="0">
                <a:effectLst/>
                <a:latin typeface="Helvetica" pitchFamily="2" charset="0"/>
              </a:rPr>
              <a:t> </a:t>
            </a:r>
            <a:r>
              <a:rPr lang="es-AR" sz="1800" b="1" dirty="0" err="1">
                <a:effectLst/>
                <a:latin typeface="Helvetica" pitchFamily="2" charset="0"/>
              </a:rPr>
              <a:t>Process</a:t>
            </a:r>
            <a:r>
              <a:rPr lang="es-AR" sz="1800" b="1" dirty="0">
                <a:effectLst/>
                <a:latin typeface="Helvetica" pitchFamily="2" charset="0"/>
              </a:rPr>
              <a:t>, </a:t>
            </a:r>
            <a:r>
              <a:rPr lang="es-AR" sz="1800" b="1" dirty="0" err="1">
                <a:effectLst/>
                <a:latin typeface="Helvetica" pitchFamily="2" charset="0"/>
              </a:rPr>
              <a:t>Deprivation</a:t>
            </a:r>
            <a:r>
              <a:rPr lang="es-AR" sz="1800" b="1" dirty="0">
                <a:effectLst/>
                <a:latin typeface="Helvetica" pitchFamily="2" charset="0"/>
              </a:rPr>
              <a:t> </a:t>
            </a:r>
            <a:r>
              <a:rPr lang="es-AR" sz="1800" b="1" dirty="0" err="1">
                <a:effectLst/>
                <a:latin typeface="Helvetica" pitchFamily="2" charset="0"/>
              </a:rPr>
              <a:t>of</a:t>
            </a:r>
            <a:r>
              <a:rPr lang="es-AR" sz="1800" b="1" dirty="0">
                <a:effectLst/>
                <a:latin typeface="Helvetica" pitchFamily="2" charset="0"/>
              </a:rPr>
              <a:t> </a:t>
            </a:r>
            <a:r>
              <a:rPr lang="es-AR" sz="1800" b="1" dirty="0" err="1">
                <a:effectLst/>
                <a:latin typeface="Helvetica" pitchFamily="2" charset="0"/>
              </a:rPr>
              <a:t>Economic</a:t>
            </a:r>
            <a:r>
              <a:rPr lang="es-AR" sz="1800" b="1" dirty="0">
                <a:effectLst/>
                <a:latin typeface="Helvetica" pitchFamily="2" charset="0"/>
              </a:rPr>
              <a:t> </a:t>
            </a:r>
            <a:r>
              <a:rPr lang="es-AR" sz="1800" b="1" dirty="0" err="1">
                <a:effectLst/>
                <a:latin typeface="Helvetica" pitchFamily="2" charset="0"/>
              </a:rPr>
              <a:t>Interests</a:t>
            </a:r>
            <a:r>
              <a:rPr lang="es-AR" sz="1800" b="1" dirty="0">
                <a:effectLst/>
                <a:latin typeface="Helvetica" pitchFamily="2" charset="0"/>
              </a:rPr>
              <a:t> </a:t>
            </a:r>
          </a:p>
          <a:p>
            <a:endParaRPr lang="es-AR" sz="3600" dirty="0"/>
          </a:p>
          <a:p>
            <a:r>
              <a:rPr lang="es-AR" sz="3200" dirty="0">
                <a:effectLst/>
                <a:latin typeface="Helvetica" pitchFamily="2" charset="0"/>
              </a:rPr>
              <a:t>“</a:t>
            </a:r>
            <a:r>
              <a:rPr lang="es-AR" sz="3200" dirty="0" err="1">
                <a:effectLst/>
                <a:latin typeface="Helvetica" pitchFamily="2" charset="0"/>
              </a:rPr>
              <a:t>The</a:t>
            </a:r>
            <a:r>
              <a:rPr lang="es-AR" sz="3200" dirty="0">
                <a:effectLst/>
                <a:latin typeface="Helvetica" pitchFamily="2" charset="0"/>
              </a:rPr>
              <a:t> </a:t>
            </a:r>
            <a:r>
              <a:rPr lang="es-AR" sz="3200" dirty="0" err="1">
                <a:effectLst/>
                <a:latin typeface="Helvetica" pitchFamily="2" charset="0"/>
              </a:rPr>
              <a:t>prohibits</a:t>
            </a:r>
            <a:r>
              <a:rPr lang="es-AR" sz="3200" dirty="0">
                <a:effectLst/>
                <a:latin typeface="Helvetica" pitchFamily="2" charset="0"/>
              </a:rPr>
              <a:t> a </a:t>
            </a:r>
            <a:r>
              <a:rPr lang="es-AR" sz="3200" dirty="0" err="1">
                <a:effectLst/>
                <a:latin typeface="Helvetica" pitchFamily="2" charset="0"/>
              </a:rPr>
              <a:t>state</a:t>
            </a:r>
            <a:r>
              <a:rPr lang="es-AR" sz="3200" dirty="0">
                <a:effectLst/>
                <a:latin typeface="Helvetica" pitchFamily="2" charset="0"/>
              </a:rPr>
              <a:t> </a:t>
            </a:r>
            <a:r>
              <a:rPr lang="es-AR" sz="3200" dirty="0" err="1">
                <a:effectLst/>
                <a:latin typeface="Helvetica" pitchFamily="2" charset="0"/>
              </a:rPr>
              <a:t>from</a:t>
            </a:r>
            <a:r>
              <a:rPr lang="es-AR" sz="3200" dirty="0">
                <a:effectLst/>
                <a:latin typeface="Helvetica" pitchFamily="2" charset="0"/>
              </a:rPr>
              <a:t> </a:t>
            </a:r>
            <a:r>
              <a:rPr lang="es-AR" sz="3200" dirty="0" err="1">
                <a:effectLst/>
                <a:latin typeface="Helvetica" pitchFamily="2" charset="0"/>
              </a:rPr>
              <a:t>depriving</a:t>
            </a:r>
            <a:r>
              <a:rPr lang="es-AR" sz="3200" dirty="0">
                <a:effectLst/>
                <a:latin typeface="Helvetica" pitchFamily="2" charset="0"/>
              </a:rPr>
              <a:t> </a:t>
            </a:r>
            <a:r>
              <a:rPr lang="es-AR" sz="3200" dirty="0" err="1">
                <a:effectLst/>
                <a:latin typeface="Helvetica" pitchFamily="2" charset="0"/>
              </a:rPr>
              <a:t>any</a:t>
            </a:r>
            <a:r>
              <a:rPr lang="es-AR" sz="3200" dirty="0">
                <a:effectLst/>
                <a:latin typeface="Helvetica" pitchFamily="2" charset="0"/>
              </a:rPr>
              <a:t> </a:t>
            </a:r>
            <a:r>
              <a:rPr lang="es-AR" sz="3200" dirty="0" err="1">
                <a:effectLst/>
                <a:latin typeface="Helvetica" pitchFamily="2" charset="0"/>
              </a:rPr>
              <a:t>person</a:t>
            </a:r>
            <a:r>
              <a:rPr lang="es-AR" sz="3200" dirty="0">
                <a:effectLst/>
                <a:latin typeface="Helvetica" pitchFamily="2" charset="0"/>
              </a:rPr>
              <a:t> </a:t>
            </a:r>
            <a:r>
              <a:rPr lang="es-AR" sz="3200" dirty="0" err="1">
                <a:effectLst/>
                <a:latin typeface="Helvetica" pitchFamily="2" charset="0"/>
              </a:rPr>
              <a:t>of</a:t>
            </a:r>
            <a:r>
              <a:rPr lang="es-AR" sz="3200" dirty="0">
                <a:effectLst/>
                <a:latin typeface="Helvetica" pitchFamily="2" charset="0"/>
              </a:rPr>
              <a:t> </a:t>
            </a:r>
            <a:r>
              <a:rPr lang="es-AR" sz="3200" dirty="0" err="1">
                <a:effectLst/>
                <a:latin typeface="Helvetica" pitchFamily="2" charset="0"/>
              </a:rPr>
              <a:t>life</a:t>
            </a:r>
            <a:r>
              <a:rPr lang="es-AR" sz="3200" dirty="0">
                <a:effectLst/>
                <a:latin typeface="Helvetica" pitchFamily="2" charset="0"/>
              </a:rPr>
              <a:t>, </a:t>
            </a:r>
            <a:r>
              <a:rPr lang="es-AR" sz="3200" dirty="0" err="1">
                <a:effectLst/>
                <a:latin typeface="Helvetica" pitchFamily="2" charset="0"/>
              </a:rPr>
              <a:t>liberty</a:t>
            </a:r>
            <a:r>
              <a:rPr lang="es-AR" sz="3200" dirty="0">
                <a:effectLst/>
                <a:latin typeface="Helvetica" pitchFamily="2" charset="0"/>
              </a:rPr>
              <a:t>, </a:t>
            </a:r>
            <a:r>
              <a:rPr lang="es-AR" sz="3200" dirty="0" err="1">
                <a:effectLst/>
                <a:latin typeface="Helvetica" pitchFamily="2" charset="0"/>
              </a:rPr>
              <a:t>or</a:t>
            </a:r>
            <a:r>
              <a:rPr lang="es-AR" sz="3200" dirty="0">
                <a:effectLst/>
                <a:latin typeface="Helvetica" pitchFamily="2" charset="0"/>
              </a:rPr>
              <a:t> </a:t>
            </a:r>
            <a:r>
              <a:rPr lang="es-AR" sz="3200" dirty="0" err="1">
                <a:effectLst/>
                <a:latin typeface="Helvetica" pitchFamily="2" charset="0"/>
              </a:rPr>
              <a:t>property</a:t>
            </a:r>
            <a:r>
              <a:rPr lang="es-AR" sz="3200" dirty="0">
                <a:effectLst/>
                <a:latin typeface="Helvetica" pitchFamily="2" charset="0"/>
              </a:rPr>
              <a:t> </a:t>
            </a:r>
            <a:r>
              <a:rPr lang="es-AR" sz="3200" dirty="0" err="1">
                <a:effectLst/>
                <a:latin typeface="Helvetica" pitchFamily="2" charset="0"/>
              </a:rPr>
              <a:t>without</a:t>
            </a:r>
            <a:r>
              <a:rPr lang="es-AR" sz="3200" dirty="0">
                <a:effectLst/>
                <a:latin typeface="Helvetica" pitchFamily="2" charset="0"/>
              </a:rPr>
              <a:t> </a:t>
            </a:r>
            <a:r>
              <a:rPr lang="es-AR" sz="3200" dirty="0" err="1">
                <a:effectLst/>
                <a:latin typeface="Helvetica" pitchFamily="2" charset="0"/>
              </a:rPr>
              <a:t>due</a:t>
            </a:r>
            <a:r>
              <a:rPr lang="es-AR" sz="3200" dirty="0">
                <a:effectLst/>
                <a:latin typeface="Helvetica" pitchFamily="2" charset="0"/>
              </a:rPr>
              <a:t> </a:t>
            </a:r>
            <a:r>
              <a:rPr lang="es-AR" sz="3200" dirty="0" err="1">
                <a:effectLst/>
                <a:latin typeface="Helvetica" pitchFamily="2" charset="0"/>
              </a:rPr>
              <a:t>process</a:t>
            </a:r>
            <a:r>
              <a:rPr lang="es-AR" sz="3200" dirty="0">
                <a:effectLst/>
                <a:latin typeface="Helvetica" pitchFamily="2" charset="0"/>
              </a:rPr>
              <a:t> </a:t>
            </a:r>
            <a:r>
              <a:rPr lang="es-AR" sz="3200" dirty="0" err="1">
                <a:effectLst/>
                <a:latin typeface="Helvetica" pitchFamily="2" charset="0"/>
              </a:rPr>
              <a:t>of</a:t>
            </a:r>
            <a:r>
              <a:rPr lang="es-AR" sz="3200" dirty="0">
                <a:effectLst/>
                <a:latin typeface="Helvetica" pitchFamily="2" charset="0"/>
              </a:rPr>
              <a:t> </a:t>
            </a:r>
            <a:r>
              <a:rPr lang="es-AR" sz="3200" dirty="0" err="1">
                <a:effectLst/>
                <a:latin typeface="Helvetica" pitchFamily="2" charset="0"/>
              </a:rPr>
              <a:t>law</a:t>
            </a:r>
            <a:r>
              <a:rPr lang="es-AR" sz="3200" dirty="0">
                <a:effectLst/>
                <a:latin typeface="Helvetica" pitchFamily="2" charset="0"/>
              </a:rPr>
              <a:t>. </a:t>
            </a:r>
            <a:r>
              <a:rPr lang="es-AR" sz="3200" dirty="0" err="1">
                <a:effectLst/>
                <a:latin typeface="Helvetica" pitchFamily="2" charset="0"/>
              </a:rPr>
              <a:t>When</a:t>
            </a:r>
            <a:r>
              <a:rPr lang="es-AR" sz="3200" dirty="0">
                <a:effectLst/>
                <a:latin typeface="Helvetica" pitchFamily="2" charset="0"/>
              </a:rPr>
              <a:t> </a:t>
            </a:r>
            <a:r>
              <a:rPr lang="es-AR" sz="3200" dirty="0" err="1">
                <a:effectLst/>
                <a:latin typeface="Helvetica" pitchFamily="2" charset="0"/>
              </a:rPr>
              <a:t>these</a:t>
            </a:r>
            <a:r>
              <a:rPr lang="es-AR" sz="3200" dirty="0">
                <a:effectLst/>
                <a:latin typeface="Helvetica" pitchFamily="2" charset="0"/>
              </a:rPr>
              <a:t> </a:t>
            </a:r>
            <a:r>
              <a:rPr lang="es-AR" sz="3200" dirty="0" err="1">
                <a:effectLst/>
                <a:latin typeface="Helvetica" pitchFamily="2" charset="0"/>
              </a:rPr>
              <a:t>constitutionally</a:t>
            </a:r>
            <a:r>
              <a:rPr lang="es-AR" sz="3200" dirty="0">
                <a:effectLst/>
                <a:latin typeface="Helvetica" pitchFamily="2" charset="0"/>
              </a:rPr>
              <a:t> </a:t>
            </a:r>
            <a:r>
              <a:rPr lang="es-AR" sz="3200" dirty="0" err="1">
                <a:effectLst/>
                <a:latin typeface="Helvetica" pitchFamily="2" charset="0"/>
              </a:rPr>
              <a:t>protected</a:t>
            </a:r>
            <a:r>
              <a:rPr lang="es-AR" sz="3200" dirty="0">
                <a:effectLst/>
                <a:latin typeface="Helvetica" pitchFamily="2" charset="0"/>
              </a:rPr>
              <a:t> </a:t>
            </a:r>
            <a:r>
              <a:rPr lang="es-AR" sz="3200" dirty="0" err="1">
                <a:effectLst/>
                <a:latin typeface="Helvetica" pitchFamily="2" charset="0"/>
              </a:rPr>
              <a:t>interests</a:t>
            </a:r>
            <a:r>
              <a:rPr lang="es-AR" sz="3200" dirty="0">
                <a:effectLst/>
                <a:latin typeface="Helvetica" pitchFamily="2" charset="0"/>
              </a:rPr>
              <a:t> are </a:t>
            </a:r>
            <a:r>
              <a:rPr lang="es-AR" sz="3200" dirty="0" err="1">
                <a:effectLst/>
                <a:latin typeface="Helvetica" pitchFamily="2" charset="0"/>
              </a:rPr>
              <a:t>implicated</a:t>
            </a:r>
            <a:r>
              <a:rPr lang="es-AR" sz="3200" dirty="0">
                <a:effectLst/>
                <a:latin typeface="Helvetica" pitchFamily="2" charset="0"/>
              </a:rPr>
              <a:t>, </a:t>
            </a:r>
            <a:r>
              <a:rPr lang="es-AR" sz="3200" dirty="0" err="1">
                <a:effectLst/>
                <a:latin typeface="Helvetica" pitchFamily="2" charset="0"/>
              </a:rPr>
              <a:t>the</a:t>
            </a:r>
            <a:r>
              <a:rPr lang="es-AR" sz="3200" dirty="0">
                <a:effectLst/>
                <a:latin typeface="Helvetica" pitchFamily="2" charset="0"/>
              </a:rPr>
              <a:t> </a:t>
            </a:r>
            <a:r>
              <a:rPr lang="es-AR" sz="3200" dirty="0" err="1">
                <a:effectLst/>
                <a:latin typeface="Helvetica" pitchFamily="2" charset="0"/>
              </a:rPr>
              <a:t>right</a:t>
            </a:r>
            <a:r>
              <a:rPr lang="es-AR" sz="3200" dirty="0">
                <a:effectLst/>
                <a:latin typeface="Helvetica" pitchFamily="2" charset="0"/>
              </a:rPr>
              <a:t> </a:t>
            </a:r>
            <a:r>
              <a:rPr lang="es-AR" sz="3200" dirty="0" err="1">
                <a:effectLst/>
                <a:latin typeface="Helvetica" pitchFamily="2" charset="0"/>
              </a:rPr>
              <a:t>to</a:t>
            </a:r>
            <a:r>
              <a:rPr lang="es-AR" sz="3200" dirty="0">
                <a:effectLst/>
                <a:latin typeface="Helvetica" pitchFamily="2" charset="0"/>
              </a:rPr>
              <a:t> </a:t>
            </a:r>
            <a:r>
              <a:rPr lang="es-AR" sz="3200" dirty="0" err="1">
                <a:effectLst/>
                <a:latin typeface="Helvetica" pitchFamily="2" charset="0"/>
              </a:rPr>
              <a:t>some</a:t>
            </a:r>
            <a:r>
              <a:rPr lang="es-AR" sz="3200" dirty="0">
                <a:effectLst/>
                <a:latin typeface="Helvetica" pitchFamily="2" charset="0"/>
              </a:rPr>
              <a:t> </a:t>
            </a:r>
            <a:r>
              <a:rPr lang="es-AR" sz="3200" dirty="0" err="1">
                <a:effectLst/>
                <a:latin typeface="Helvetica" pitchFamily="2" charset="0"/>
              </a:rPr>
              <a:t>kind</a:t>
            </a:r>
            <a:r>
              <a:rPr lang="es-AR" sz="3200" dirty="0">
                <a:effectLst/>
                <a:latin typeface="Helvetica" pitchFamily="2" charset="0"/>
              </a:rPr>
              <a:t> </a:t>
            </a:r>
            <a:r>
              <a:rPr lang="es-AR" sz="3200" dirty="0" err="1">
                <a:effectLst/>
                <a:latin typeface="Helvetica" pitchFamily="2" charset="0"/>
              </a:rPr>
              <a:t>of</a:t>
            </a:r>
            <a:r>
              <a:rPr lang="es-AR" sz="3200" dirty="0">
                <a:effectLst/>
                <a:latin typeface="Helvetica" pitchFamily="2" charset="0"/>
              </a:rPr>
              <a:t> prior </a:t>
            </a:r>
            <a:r>
              <a:rPr lang="es-AR" sz="3200" dirty="0" err="1">
                <a:effectLst/>
                <a:latin typeface="Helvetica" pitchFamily="2" charset="0"/>
              </a:rPr>
              <a:t>hearing</a:t>
            </a:r>
            <a:r>
              <a:rPr lang="es-AR" sz="3200" dirty="0">
                <a:effectLst/>
                <a:latin typeface="Helvetica" pitchFamily="2" charset="0"/>
              </a:rPr>
              <a:t> </a:t>
            </a:r>
            <a:r>
              <a:rPr lang="es-AR" sz="3200" dirty="0" err="1">
                <a:effectLst/>
                <a:latin typeface="Helvetica" pitchFamily="2" charset="0"/>
              </a:rPr>
              <a:t>is</a:t>
            </a:r>
            <a:r>
              <a:rPr lang="es-AR" sz="3200" dirty="0">
                <a:effectLst/>
                <a:latin typeface="Helvetica" pitchFamily="2" charset="0"/>
              </a:rPr>
              <a:t> </a:t>
            </a:r>
            <a:r>
              <a:rPr lang="es-AR" sz="3200" dirty="0" err="1">
                <a:effectLst/>
                <a:latin typeface="Helvetica" pitchFamily="2" charset="0"/>
              </a:rPr>
              <a:t>paramount</a:t>
            </a:r>
            <a:r>
              <a:rPr lang="es-AR" sz="3200" dirty="0">
                <a:effectLst/>
                <a:latin typeface="Helvetica" pitchFamily="2" charset="0"/>
              </a:rPr>
              <a:t>. </a:t>
            </a:r>
            <a:r>
              <a:rPr lang="es-AR" sz="3200" dirty="0" err="1">
                <a:effectLst/>
                <a:latin typeface="Helvetica" pitchFamily="2" charset="0"/>
              </a:rPr>
              <a:t>To</a:t>
            </a:r>
            <a:r>
              <a:rPr lang="es-AR" sz="3200" dirty="0">
                <a:effectLst/>
                <a:latin typeface="Helvetica" pitchFamily="2" charset="0"/>
              </a:rPr>
              <a:t> </a:t>
            </a:r>
            <a:r>
              <a:rPr lang="es-AR" sz="3200" dirty="0" err="1">
                <a:effectLst/>
                <a:latin typeface="Helvetica" pitchFamily="2" charset="0"/>
              </a:rPr>
              <a:t>evaluate</a:t>
            </a:r>
            <a:r>
              <a:rPr lang="es-AR" sz="3200" dirty="0">
                <a:effectLst/>
                <a:latin typeface="Helvetica" pitchFamily="2" charset="0"/>
              </a:rPr>
              <a:t> </a:t>
            </a:r>
            <a:r>
              <a:rPr lang="es-AR" sz="3200" dirty="0" err="1">
                <a:effectLst/>
                <a:latin typeface="Helvetica" pitchFamily="2" charset="0"/>
              </a:rPr>
              <a:t>such</a:t>
            </a:r>
            <a:r>
              <a:rPr lang="es-AR" sz="3200" dirty="0">
                <a:effectLst/>
                <a:latin typeface="Helvetica" pitchFamily="2" charset="0"/>
              </a:rPr>
              <a:t> a </a:t>
            </a:r>
            <a:r>
              <a:rPr lang="es-AR" sz="3200" dirty="0" err="1">
                <a:effectLst/>
                <a:latin typeface="Helvetica" pitchFamily="2" charset="0"/>
              </a:rPr>
              <a:t>claim</a:t>
            </a:r>
            <a:r>
              <a:rPr lang="es-AR" sz="3200" dirty="0">
                <a:effectLst/>
                <a:latin typeface="Helvetica" pitchFamily="2" charset="0"/>
              </a:rPr>
              <a:t>, a </a:t>
            </a:r>
            <a:r>
              <a:rPr lang="es-AR" sz="3200" dirty="0" err="1">
                <a:effectLst/>
                <a:latin typeface="Helvetica" pitchFamily="2" charset="0"/>
              </a:rPr>
              <a:t>court</a:t>
            </a:r>
            <a:r>
              <a:rPr lang="es-AR" sz="3200" dirty="0">
                <a:effectLst/>
                <a:latin typeface="Helvetica" pitchFamily="2" charset="0"/>
              </a:rPr>
              <a:t> </a:t>
            </a:r>
            <a:r>
              <a:rPr lang="es-AR" sz="3200" dirty="0" err="1">
                <a:effectLst/>
                <a:latin typeface="Helvetica" pitchFamily="2" charset="0"/>
              </a:rPr>
              <a:t>must</a:t>
            </a:r>
            <a:r>
              <a:rPr lang="es-AR" sz="3200" dirty="0">
                <a:effectLst/>
                <a:latin typeface="Helvetica" pitchFamily="2" charset="0"/>
              </a:rPr>
              <a:t> </a:t>
            </a:r>
            <a:r>
              <a:rPr lang="es-AR" sz="3200" dirty="0" err="1">
                <a:effectLst/>
                <a:latin typeface="Helvetica" pitchFamily="2" charset="0"/>
              </a:rPr>
              <a:t>first</a:t>
            </a:r>
            <a:r>
              <a:rPr lang="es-AR" sz="3200" dirty="0">
                <a:effectLst/>
                <a:latin typeface="Helvetica" pitchFamily="2" charset="0"/>
              </a:rPr>
              <a:t> </a:t>
            </a:r>
            <a:r>
              <a:rPr lang="es-AR" sz="3200" dirty="0" err="1">
                <a:effectLst/>
                <a:latin typeface="Helvetica" pitchFamily="2" charset="0"/>
              </a:rPr>
              <a:t>consider</a:t>
            </a:r>
            <a:r>
              <a:rPr lang="es-AR" sz="3200" dirty="0">
                <a:effectLst/>
                <a:latin typeface="Helvetica" pitchFamily="2" charset="0"/>
              </a:rPr>
              <a:t> </a:t>
            </a:r>
            <a:r>
              <a:rPr lang="es-AR" sz="3200" dirty="0" err="1">
                <a:effectLst/>
                <a:latin typeface="Helvetica" pitchFamily="2" charset="0"/>
              </a:rPr>
              <a:t>whether</a:t>
            </a:r>
            <a:r>
              <a:rPr lang="es-AR" sz="3200" dirty="0">
                <a:effectLst/>
                <a:latin typeface="Helvetica" pitchFamily="2" charset="0"/>
              </a:rPr>
              <a:t> </a:t>
            </a:r>
            <a:r>
              <a:rPr lang="es-AR" sz="3200" dirty="0" err="1">
                <a:effectLst/>
                <a:latin typeface="Helvetica" pitchFamily="2" charset="0"/>
              </a:rPr>
              <a:t>there</a:t>
            </a:r>
            <a:r>
              <a:rPr lang="es-AR" sz="3200" dirty="0">
                <a:effectLst/>
                <a:latin typeface="Helvetica" pitchFamily="2" charset="0"/>
              </a:rPr>
              <a:t> </a:t>
            </a:r>
            <a:r>
              <a:rPr lang="es-AR" sz="3200" dirty="0" err="1">
                <a:effectLst/>
                <a:latin typeface="Helvetica" pitchFamily="2" charset="0"/>
              </a:rPr>
              <a:t>is</a:t>
            </a:r>
            <a:r>
              <a:rPr lang="es-AR" sz="3200" dirty="0">
                <a:effectLst/>
                <a:latin typeface="Helvetica" pitchFamily="2" charset="0"/>
              </a:rPr>
              <a:t> </a:t>
            </a:r>
            <a:r>
              <a:rPr lang="es-AR" sz="3200" dirty="0" err="1">
                <a:effectLst/>
                <a:latin typeface="Helvetica" pitchFamily="2" charset="0"/>
              </a:rPr>
              <a:t>sufficient</a:t>
            </a:r>
            <a:r>
              <a:rPr lang="es-AR" sz="3200" dirty="0">
                <a:effectLst/>
                <a:latin typeface="Helvetica" pitchFamily="2" charset="0"/>
              </a:rPr>
              <a:t> </a:t>
            </a:r>
            <a:r>
              <a:rPr lang="es-AR" sz="3200" dirty="0" err="1">
                <a:effectLst/>
                <a:latin typeface="Helvetica" pitchFamily="2" charset="0"/>
              </a:rPr>
              <a:t>evidence</a:t>
            </a:r>
            <a:r>
              <a:rPr lang="es-AR" sz="3200" dirty="0">
                <a:effectLst/>
                <a:latin typeface="Helvetica" pitchFamily="2" charset="0"/>
              </a:rPr>
              <a:t> </a:t>
            </a:r>
            <a:r>
              <a:rPr lang="es-AR" sz="3200" dirty="0" err="1">
                <a:effectLst/>
                <a:latin typeface="Helvetica" pitchFamily="2" charset="0"/>
              </a:rPr>
              <a:t>implicating</a:t>
            </a:r>
            <a:r>
              <a:rPr lang="es-AR" sz="3200" dirty="0">
                <a:effectLst/>
                <a:latin typeface="Helvetica" pitchFamily="2" charset="0"/>
              </a:rPr>
              <a:t> a </a:t>
            </a:r>
            <a:r>
              <a:rPr lang="es-AR" sz="3200" dirty="0" err="1">
                <a:effectLst/>
                <a:latin typeface="Helvetica" pitchFamily="2" charset="0"/>
              </a:rPr>
              <a:t>protected</a:t>
            </a:r>
            <a:r>
              <a:rPr lang="es-AR" sz="3200" dirty="0">
                <a:effectLst/>
                <a:latin typeface="Helvetica" pitchFamily="2" charset="0"/>
              </a:rPr>
              <a:t> </a:t>
            </a:r>
            <a:r>
              <a:rPr lang="es-AR" sz="3200" dirty="0" err="1">
                <a:effectLst/>
                <a:latin typeface="Helvetica" pitchFamily="2" charset="0"/>
              </a:rPr>
              <a:t>property</a:t>
            </a:r>
            <a:r>
              <a:rPr lang="es-AR" sz="3200" dirty="0">
                <a:effectLst/>
                <a:latin typeface="Helvetica" pitchFamily="2" charset="0"/>
              </a:rPr>
              <a:t> </a:t>
            </a:r>
            <a:r>
              <a:rPr lang="es-AR" sz="3200" dirty="0" err="1">
                <a:effectLst/>
                <a:latin typeface="Helvetica" pitchFamily="2" charset="0"/>
              </a:rPr>
              <a:t>right</a:t>
            </a:r>
            <a:r>
              <a:rPr lang="es-AR" sz="3200" dirty="0">
                <a:effectLst/>
                <a:latin typeface="Helvetica" pitchFamily="2" charset="0"/>
              </a:rPr>
              <a:t> in </a:t>
            </a:r>
            <a:r>
              <a:rPr lang="es-AR" sz="3200" dirty="0" err="1">
                <a:effectLst/>
                <a:latin typeface="Helvetica" pitchFamily="2" charset="0"/>
              </a:rPr>
              <a:t>plaintiffs</a:t>
            </a:r>
            <a:r>
              <a:rPr lang="es-AR" sz="3200" dirty="0">
                <a:effectLst/>
                <a:latin typeface="Helvetica" pitchFamily="2" charset="0"/>
              </a:rPr>
              <a:t>' </a:t>
            </a:r>
            <a:r>
              <a:rPr lang="es-AR" sz="3200" dirty="0" err="1">
                <a:effectLst/>
                <a:latin typeface="Helvetica" pitchFamily="2" charset="0"/>
              </a:rPr>
              <a:t>employment</a:t>
            </a:r>
            <a:r>
              <a:rPr lang="es-AR" sz="3200" dirty="0">
                <a:effectLst/>
                <a:latin typeface="Helvetica" pitchFamily="2" charset="0"/>
              </a:rPr>
              <a:t>.”</a:t>
            </a:r>
            <a:endParaRPr lang="es-AR" sz="3200" dirty="0"/>
          </a:p>
        </p:txBody>
      </p:sp>
      <p:pic>
        <p:nvPicPr>
          <p:cNvPr id="2050" name="Picture 2" descr="Understanding the Constitution: the 14th Amendment: Part I - Independence  Institute">
            <a:extLst>
              <a:ext uri="{FF2B5EF4-FFF2-40B4-BE49-F238E27FC236}">
                <a16:creationId xmlns:a16="http://schemas.microsoft.com/office/drawing/2014/main" id="{F55DA8FA-7712-1EE9-4405-A85E071193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96662" y="2971800"/>
            <a:ext cx="5651500" cy="3390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67751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11931" y="152400"/>
            <a:ext cx="15424197" cy="878874"/>
          </a:xfrm>
          <a:prstGeom prst="rect">
            <a:avLst/>
          </a:prstGeom>
        </p:spPr>
        <p:txBody>
          <a:bodyPr vert="horz" wrap="square" lIns="0" tIns="16934" rIns="0" bIns="0" rtlCol="0">
            <a:spAutoFit/>
          </a:bodyPr>
          <a:lstStyle/>
          <a:p>
            <a:pPr marL="16934">
              <a:spcBef>
                <a:spcPts val="133"/>
              </a:spcBef>
            </a:pPr>
            <a:r>
              <a:rPr lang="es-ES" spc="-347" dirty="0"/>
              <a:t>HOUSTON FEDERATION OF TEACHERS (</a:t>
            </a:r>
            <a:r>
              <a:rPr lang="es-ES" spc="-347" dirty="0" err="1"/>
              <a:t>cont’d</a:t>
            </a:r>
            <a:r>
              <a:rPr lang="es-ES" spc="-347" dirty="0"/>
              <a:t>)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5D49E408-5A9A-E287-08A3-F03C1B7C8A9C}"/>
              </a:ext>
            </a:extLst>
          </p:cNvPr>
          <p:cNvSpPr txBox="1"/>
          <p:nvPr/>
        </p:nvSpPr>
        <p:spPr>
          <a:xfrm>
            <a:off x="821530" y="1143000"/>
            <a:ext cx="9829801" cy="67403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AR" sz="3600" b="1" dirty="0">
                <a:solidFill>
                  <a:srgbClr val="00B050"/>
                </a:solidFill>
              </a:rPr>
              <a:t>UN POCO DE DERECHO ADMINISTRATIVO</a:t>
            </a:r>
          </a:p>
          <a:p>
            <a:endParaRPr lang="es-AR" sz="3600" b="1" dirty="0"/>
          </a:p>
          <a:p>
            <a:r>
              <a:rPr lang="es-AR" sz="2400" b="1" dirty="0">
                <a:effectLst/>
                <a:latin typeface="Helvetica" pitchFamily="2" charset="0"/>
              </a:rPr>
              <a:t>Administrative </a:t>
            </a:r>
            <a:r>
              <a:rPr lang="es-AR" sz="2400" b="1" dirty="0" err="1">
                <a:effectLst/>
                <a:latin typeface="Helvetica" pitchFamily="2" charset="0"/>
              </a:rPr>
              <a:t>Proceedings</a:t>
            </a:r>
            <a:r>
              <a:rPr lang="es-AR" sz="2400" b="1" dirty="0">
                <a:effectLst/>
                <a:latin typeface="Helvetica" pitchFamily="2" charset="0"/>
              </a:rPr>
              <a:t>, </a:t>
            </a:r>
            <a:r>
              <a:rPr lang="es-AR" sz="2400" b="1" dirty="0" err="1">
                <a:effectLst/>
                <a:latin typeface="Helvetica" pitchFamily="2" charset="0"/>
              </a:rPr>
              <a:t>Due</a:t>
            </a:r>
            <a:r>
              <a:rPr lang="es-AR" sz="2400" b="1" dirty="0">
                <a:effectLst/>
                <a:latin typeface="Helvetica" pitchFamily="2" charset="0"/>
              </a:rPr>
              <a:t> </a:t>
            </a:r>
            <a:r>
              <a:rPr lang="es-AR" sz="2400" b="1" dirty="0" err="1">
                <a:effectLst/>
                <a:latin typeface="Helvetica" pitchFamily="2" charset="0"/>
              </a:rPr>
              <a:t>Process</a:t>
            </a:r>
            <a:r>
              <a:rPr lang="es-AR" sz="2400" b="1" dirty="0">
                <a:effectLst/>
                <a:latin typeface="Helvetica" pitchFamily="2" charset="0"/>
              </a:rPr>
              <a:t> </a:t>
            </a:r>
          </a:p>
          <a:p>
            <a:endParaRPr lang="es-AR" sz="2400" dirty="0"/>
          </a:p>
          <a:p>
            <a:r>
              <a:rPr lang="es-AR" sz="2400" dirty="0">
                <a:effectLst/>
                <a:latin typeface="Helvetica" pitchFamily="2" charset="0"/>
              </a:rPr>
              <a:t>In </a:t>
            </a:r>
            <a:r>
              <a:rPr lang="es-AR" sz="2400" dirty="0" err="1">
                <a:effectLst/>
                <a:latin typeface="Helvetica" pitchFamily="2" charset="0"/>
              </a:rPr>
              <a:t>the</a:t>
            </a:r>
            <a:r>
              <a:rPr lang="es-AR" sz="2400" dirty="0">
                <a:effectLst/>
                <a:latin typeface="Helvetica" pitchFamily="2" charset="0"/>
              </a:rPr>
              <a:t> </a:t>
            </a:r>
            <a:r>
              <a:rPr lang="es-AR" sz="2400" dirty="0" err="1">
                <a:effectLst/>
                <a:latin typeface="Helvetica" pitchFamily="2" charset="0"/>
              </a:rPr>
              <a:t>context</a:t>
            </a:r>
            <a:r>
              <a:rPr lang="es-AR" sz="2400" dirty="0">
                <a:effectLst/>
                <a:latin typeface="Helvetica" pitchFamily="2" charset="0"/>
              </a:rPr>
              <a:t> </a:t>
            </a:r>
            <a:r>
              <a:rPr lang="es-AR" sz="2400" dirty="0" err="1">
                <a:effectLst/>
                <a:latin typeface="Helvetica" pitchFamily="2" charset="0"/>
              </a:rPr>
              <a:t>of</a:t>
            </a:r>
            <a:r>
              <a:rPr lang="es-AR" sz="2400" dirty="0">
                <a:effectLst/>
                <a:latin typeface="Helvetica" pitchFamily="2" charset="0"/>
              </a:rPr>
              <a:t> </a:t>
            </a:r>
            <a:r>
              <a:rPr lang="es-AR" sz="2400" dirty="0" err="1">
                <a:effectLst/>
                <a:latin typeface="Helvetica" pitchFamily="2" charset="0"/>
              </a:rPr>
              <a:t>public</a:t>
            </a:r>
            <a:r>
              <a:rPr lang="es-AR" sz="2400" dirty="0">
                <a:effectLst/>
                <a:latin typeface="Helvetica" pitchFamily="2" charset="0"/>
              </a:rPr>
              <a:t> </a:t>
            </a:r>
            <a:r>
              <a:rPr lang="es-AR" sz="2400" dirty="0" err="1">
                <a:effectLst/>
                <a:latin typeface="Helvetica" pitchFamily="2" charset="0"/>
              </a:rPr>
              <a:t>school</a:t>
            </a:r>
            <a:r>
              <a:rPr lang="es-AR" sz="2400" dirty="0">
                <a:effectLst/>
                <a:latin typeface="Helvetica" pitchFamily="2" charset="0"/>
              </a:rPr>
              <a:t> </a:t>
            </a:r>
            <a:r>
              <a:rPr lang="es-AR" sz="2400" dirty="0" err="1">
                <a:effectLst/>
                <a:latin typeface="Helvetica" pitchFamily="2" charset="0"/>
              </a:rPr>
              <a:t>teacher</a:t>
            </a:r>
            <a:r>
              <a:rPr lang="es-AR" sz="2400" dirty="0">
                <a:effectLst/>
                <a:latin typeface="Helvetica" pitchFamily="2" charset="0"/>
              </a:rPr>
              <a:t> </a:t>
            </a:r>
            <a:r>
              <a:rPr lang="es-AR" sz="2400" dirty="0" err="1">
                <a:effectLst/>
                <a:latin typeface="Helvetica" pitchFamily="2" charset="0"/>
              </a:rPr>
              <a:t>terminations</a:t>
            </a:r>
            <a:r>
              <a:rPr lang="es-AR" sz="2400" dirty="0">
                <a:effectLst/>
                <a:latin typeface="Helvetica" pitchFamily="2" charset="0"/>
              </a:rPr>
              <a:t>, </a:t>
            </a:r>
            <a:r>
              <a:rPr lang="es-AR" sz="2400" dirty="0" err="1">
                <a:effectLst/>
                <a:latin typeface="Helvetica" pitchFamily="2" charset="0"/>
              </a:rPr>
              <a:t>the</a:t>
            </a:r>
            <a:r>
              <a:rPr lang="es-AR" sz="2400" dirty="0">
                <a:effectLst/>
                <a:latin typeface="Helvetica" pitchFamily="2" charset="0"/>
              </a:rPr>
              <a:t> </a:t>
            </a:r>
            <a:r>
              <a:rPr lang="es-AR" sz="2400" dirty="0" err="1">
                <a:effectLst/>
                <a:latin typeface="Helvetica" pitchFamily="2" charset="0"/>
              </a:rPr>
              <a:t>Fifth</a:t>
            </a:r>
            <a:r>
              <a:rPr lang="es-AR" sz="2400" dirty="0">
                <a:effectLst/>
                <a:latin typeface="Helvetica" pitchFamily="2" charset="0"/>
              </a:rPr>
              <a:t> </a:t>
            </a:r>
            <a:r>
              <a:rPr lang="es-AR" sz="2400" dirty="0" err="1">
                <a:effectLst/>
                <a:latin typeface="Helvetica" pitchFamily="2" charset="0"/>
              </a:rPr>
              <a:t>Circuit</a:t>
            </a:r>
            <a:r>
              <a:rPr lang="es-AR" sz="2400" dirty="0">
                <a:effectLst/>
                <a:latin typeface="Helvetica" pitchFamily="2" charset="0"/>
              </a:rPr>
              <a:t> has </a:t>
            </a:r>
            <a:r>
              <a:rPr lang="es-AR" sz="2400" dirty="0" err="1">
                <a:effectLst/>
                <a:latin typeface="Helvetica" pitchFamily="2" charset="0"/>
              </a:rPr>
              <a:t>long</a:t>
            </a:r>
            <a:r>
              <a:rPr lang="es-AR" sz="2400" dirty="0">
                <a:effectLst/>
                <a:latin typeface="Helvetica" pitchFamily="2" charset="0"/>
              </a:rPr>
              <a:t> </a:t>
            </a:r>
            <a:r>
              <a:rPr lang="es-AR" sz="2400" dirty="0" err="1">
                <a:effectLst/>
                <a:latin typeface="Helvetica" pitchFamily="2" charset="0"/>
              </a:rPr>
              <a:t>required</a:t>
            </a:r>
            <a:r>
              <a:rPr lang="es-AR" sz="2400" dirty="0">
                <a:effectLst/>
                <a:latin typeface="Helvetica" pitchFamily="2" charset="0"/>
              </a:rPr>
              <a:t> </a:t>
            </a:r>
            <a:r>
              <a:rPr lang="es-AR" sz="2400" dirty="0" err="1">
                <a:effectLst/>
                <a:latin typeface="Helvetica" pitchFamily="2" charset="0"/>
              </a:rPr>
              <a:t>timely</a:t>
            </a:r>
            <a:r>
              <a:rPr lang="es-AR" sz="2400" dirty="0">
                <a:effectLst/>
                <a:latin typeface="Helvetica" pitchFamily="2" charset="0"/>
              </a:rPr>
              <a:t> </a:t>
            </a:r>
            <a:r>
              <a:rPr lang="es-AR" sz="2400" dirty="0" err="1">
                <a:effectLst/>
                <a:latin typeface="Helvetica" pitchFamily="2" charset="0"/>
              </a:rPr>
              <a:t>notice</a:t>
            </a:r>
            <a:r>
              <a:rPr lang="es-AR" sz="2400" dirty="0">
                <a:effectLst/>
                <a:latin typeface="Helvetica" pitchFamily="2" charset="0"/>
              </a:rPr>
              <a:t> and </a:t>
            </a:r>
            <a:r>
              <a:rPr lang="es-AR" sz="2400" dirty="0" err="1">
                <a:effectLst/>
                <a:latin typeface="Helvetica" pitchFamily="2" charset="0"/>
              </a:rPr>
              <a:t>an</a:t>
            </a:r>
            <a:r>
              <a:rPr lang="es-AR" sz="2400" dirty="0">
                <a:effectLst/>
                <a:latin typeface="Helvetica" pitchFamily="2" charset="0"/>
              </a:rPr>
              <a:t> </a:t>
            </a:r>
            <a:r>
              <a:rPr lang="es-AR" sz="2400" dirty="0" err="1">
                <a:effectLst/>
                <a:latin typeface="Helvetica" pitchFamily="2" charset="0"/>
              </a:rPr>
              <a:t>opportunity</a:t>
            </a:r>
            <a:r>
              <a:rPr lang="es-AR" sz="2400" dirty="0">
                <a:effectLst/>
                <a:latin typeface="Helvetica" pitchFamily="2" charset="0"/>
              </a:rPr>
              <a:t> </a:t>
            </a:r>
            <a:r>
              <a:rPr lang="es-AR" sz="2400" dirty="0" err="1">
                <a:effectLst/>
                <a:latin typeface="Helvetica" pitchFamily="2" charset="0"/>
              </a:rPr>
              <a:t>to</a:t>
            </a:r>
            <a:r>
              <a:rPr lang="es-AR" sz="2400" dirty="0">
                <a:effectLst/>
                <a:latin typeface="Helvetica" pitchFamily="2" charset="0"/>
              </a:rPr>
              <a:t> </a:t>
            </a:r>
            <a:r>
              <a:rPr lang="es-AR" sz="2400" dirty="0" err="1">
                <a:effectLst/>
                <a:latin typeface="Helvetica" pitchFamily="2" charset="0"/>
              </a:rPr>
              <a:t>answer</a:t>
            </a:r>
            <a:r>
              <a:rPr lang="es-AR" sz="2400" dirty="0">
                <a:effectLst/>
                <a:latin typeface="Helvetica" pitchFamily="2" charset="0"/>
              </a:rPr>
              <a:t> </a:t>
            </a:r>
            <a:r>
              <a:rPr lang="es-AR" sz="2400" dirty="0" err="1">
                <a:effectLst/>
                <a:latin typeface="Helvetica" pitchFamily="2" charset="0"/>
              </a:rPr>
              <a:t>charges</a:t>
            </a:r>
            <a:r>
              <a:rPr lang="es-AR" sz="2400" dirty="0">
                <a:effectLst/>
                <a:latin typeface="Helvetica" pitchFamily="2" charset="0"/>
              </a:rPr>
              <a:t> so as </a:t>
            </a:r>
            <a:r>
              <a:rPr lang="es-AR" sz="2400" dirty="0" err="1">
                <a:effectLst/>
                <a:latin typeface="Helvetica" pitchFamily="2" charset="0"/>
              </a:rPr>
              <a:t>to</a:t>
            </a:r>
            <a:r>
              <a:rPr lang="es-AR" sz="2400" dirty="0">
                <a:effectLst/>
                <a:latin typeface="Helvetica" pitchFamily="2" charset="0"/>
              </a:rPr>
              <a:t> </a:t>
            </a:r>
            <a:r>
              <a:rPr lang="es-AR" sz="2400" dirty="0" err="1">
                <a:effectLst/>
                <a:latin typeface="Helvetica" pitchFamily="2" charset="0"/>
              </a:rPr>
              <a:t>minimize</a:t>
            </a:r>
            <a:r>
              <a:rPr lang="es-AR" sz="2400" dirty="0">
                <a:effectLst/>
                <a:latin typeface="Helvetica" pitchFamily="2" charset="0"/>
              </a:rPr>
              <a:t> </a:t>
            </a:r>
            <a:r>
              <a:rPr lang="es-AR" sz="2400" dirty="0" err="1">
                <a:effectLst/>
                <a:latin typeface="Helvetica" pitchFamily="2" charset="0"/>
              </a:rPr>
              <a:t>the</a:t>
            </a:r>
            <a:r>
              <a:rPr lang="es-AR" sz="2400" dirty="0">
                <a:effectLst/>
                <a:latin typeface="Helvetica" pitchFamily="2" charset="0"/>
              </a:rPr>
              <a:t> </a:t>
            </a:r>
            <a:r>
              <a:rPr lang="es-AR" sz="2400" dirty="0" err="1">
                <a:effectLst/>
                <a:latin typeface="Helvetica" pitchFamily="2" charset="0"/>
              </a:rPr>
              <a:t>likelihood</a:t>
            </a:r>
            <a:r>
              <a:rPr lang="es-AR" sz="2400" dirty="0">
                <a:effectLst/>
                <a:latin typeface="Helvetica" pitchFamily="2" charset="0"/>
              </a:rPr>
              <a:t> </a:t>
            </a:r>
            <a:r>
              <a:rPr lang="es-AR" sz="2400" dirty="0" err="1">
                <a:effectLst/>
                <a:latin typeface="Helvetica" pitchFamily="2" charset="0"/>
              </a:rPr>
              <a:t>of</a:t>
            </a:r>
            <a:r>
              <a:rPr lang="es-AR" sz="2400" dirty="0">
                <a:effectLst/>
                <a:latin typeface="Helvetica" pitchFamily="2" charset="0"/>
              </a:rPr>
              <a:t> </a:t>
            </a:r>
            <a:r>
              <a:rPr lang="es-AR" sz="2400" dirty="0" err="1">
                <a:effectLst/>
                <a:latin typeface="Helvetica" pitchFamily="2" charset="0"/>
              </a:rPr>
              <a:t>an</a:t>
            </a:r>
            <a:r>
              <a:rPr lang="es-AR" sz="2400" dirty="0">
                <a:effectLst/>
                <a:latin typeface="Helvetica" pitchFamily="2" charset="0"/>
              </a:rPr>
              <a:t> </a:t>
            </a:r>
            <a:r>
              <a:rPr lang="es-AR" sz="2400" dirty="0" err="1">
                <a:effectLst/>
                <a:latin typeface="Helvetica" pitchFamily="2" charset="0"/>
              </a:rPr>
              <a:t>erroneous</a:t>
            </a:r>
            <a:r>
              <a:rPr lang="es-AR" sz="2400" dirty="0">
                <a:effectLst/>
                <a:latin typeface="Helvetica" pitchFamily="2" charset="0"/>
              </a:rPr>
              <a:t> </a:t>
            </a:r>
            <a:r>
              <a:rPr lang="es-AR" sz="2400" dirty="0" err="1">
                <a:effectLst/>
                <a:latin typeface="Helvetica" pitchFamily="2" charset="0"/>
              </a:rPr>
              <a:t>discharge</a:t>
            </a:r>
            <a:r>
              <a:rPr lang="es-AR" sz="2400" dirty="0">
                <a:effectLst/>
                <a:latin typeface="Helvetica" pitchFamily="2" charset="0"/>
              </a:rPr>
              <a:t>. </a:t>
            </a:r>
            <a:r>
              <a:rPr lang="es-AR" sz="2400" dirty="0" err="1">
                <a:effectLst/>
                <a:latin typeface="Helvetica" pitchFamily="2" charset="0"/>
              </a:rPr>
              <a:t>The</a:t>
            </a:r>
            <a:r>
              <a:rPr lang="es-AR" sz="2400" dirty="0">
                <a:effectLst/>
                <a:latin typeface="Helvetica" pitchFamily="2" charset="0"/>
              </a:rPr>
              <a:t> </a:t>
            </a:r>
            <a:r>
              <a:rPr lang="es-AR" sz="2400" dirty="0" err="1">
                <a:effectLst/>
                <a:latin typeface="Helvetica" pitchFamily="2" charset="0"/>
              </a:rPr>
              <a:t>minimum</a:t>
            </a:r>
            <a:r>
              <a:rPr lang="es-AR" sz="2400" dirty="0">
                <a:effectLst/>
                <a:latin typeface="Helvetica" pitchFamily="2" charset="0"/>
              </a:rPr>
              <a:t> </a:t>
            </a:r>
            <a:r>
              <a:rPr lang="es-AR" sz="2400" dirty="0" err="1">
                <a:effectLst/>
                <a:latin typeface="Helvetica" pitchFamily="2" charset="0"/>
              </a:rPr>
              <a:t>standards</a:t>
            </a:r>
            <a:r>
              <a:rPr lang="es-AR" sz="2400" dirty="0">
                <a:effectLst/>
                <a:latin typeface="Helvetica" pitchFamily="2" charset="0"/>
              </a:rPr>
              <a:t> </a:t>
            </a:r>
            <a:r>
              <a:rPr lang="es-AR" sz="2400" dirty="0" err="1">
                <a:effectLst/>
                <a:latin typeface="Helvetica" pitchFamily="2" charset="0"/>
              </a:rPr>
              <a:t>of</a:t>
            </a:r>
            <a:r>
              <a:rPr lang="es-AR" sz="2400" dirty="0">
                <a:effectLst/>
                <a:latin typeface="Helvetica" pitchFamily="2" charset="0"/>
              </a:rPr>
              <a:t> procedural </a:t>
            </a:r>
            <a:r>
              <a:rPr lang="es-AR" sz="2400" dirty="0" err="1">
                <a:effectLst/>
                <a:latin typeface="Helvetica" pitchFamily="2" charset="0"/>
              </a:rPr>
              <a:t>due</a:t>
            </a:r>
            <a:r>
              <a:rPr lang="es-AR" sz="2400" dirty="0">
                <a:effectLst/>
                <a:latin typeface="Helvetica" pitchFamily="2" charset="0"/>
              </a:rPr>
              <a:t> </a:t>
            </a:r>
            <a:r>
              <a:rPr lang="es-AR" sz="2400" dirty="0" err="1">
                <a:effectLst/>
                <a:latin typeface="Helvetica" pitchFamily="2" charset="0"/>
              </a:rPr>
              <a:t>process</a:t>
            </a:r>
            <a:r>
              <a:rPr lang="es-AR" sz="2400" dirty="0">
                <a:effectLst/>
                <a:latin typeface="Helvetica" pitchFamily="2" charset="0"/>
              </a:rPr>
              <a:t> in </a:t>
            </a:r>
            <a:r>
              <a:rPr lang="es-AR" sz="2400" dirty="0" err="1">
                <a:effectLst/>
                <a:latin typeface="Helvetica" pitchFamily="2" charset="0"/>
              </a:rPr>
              <a:t>such</a:t>
            </a:r>
            <a:r>
              <a:rPr lang="es-AR" sz="2400" dirty="0">
                <a:effectLst/>
                <a:latin typeface="Helvetica" pitchFamily="2" charset="0"/>
              </a:rPr>
              <a:t> cases </a:t>
            </a:r>
            <a:r>
              <a:rPr lang="es-AR" sz="2400" dirty="0" err="1">
                <a:effectLst/>
                <a:latin typeface="Helvetica" pitchFamily="2" charset="0"/>
              </a:rPr>
              <a:t>were</a:t>
            </a:r>
            <a:r>
              <a:rPr lang="es-AR" sz="2400" dirty="0">
                <a:effectLst/>
                <a:latin typeface="Helvetica" pitchFamily="2" charset="0"/>
              </a:rPr>
              <a:t> </a:t>
            </a:r>
            <a:r>
              <a:rPr lang="es-AR" sz="2400" dirty="0" err="1">
                <a:effectLst/>
                <a:latin typeface="Helvetica" pitchFamily="2" charset="0"/>
              </a:rPr>
              <a:t>specified</a:t>
            </a:r>
            <a:r>
              <a:rPr lang="es-AR" sz="2400" dirty="0">
                <a:effectLst/>
                <a:latin typeface="Helvetica" pitchFamily="2" charset="0"/>
              </a:rPr>
              <a:t> in Ferguson v. Thomas in 1970. </a:t>
            </a:r>
            <a:r>
              <a:rPr lang="es-AR" sz="2400" dirty="0" err="1">
                <a:effectLst/>
                <a:latin typeface="Helvetica" pitchFamily="2" charset="0"/>
              </a:rPr>
              <a:t>These</a:t>
            </a:r>
            <a:r>
              <a:rPr lang="es-AR" sz="2400" dirty="0">
                <a:effectLst/>
                <a:latin typeface="Helvetica" pitchFamily="2" charset="0"/>
              </a:rPr>
              <a:t> </a:t>
            </a:r>
            <a:r>
              <a:rPr lang="es-AR" sz="2400" dirty="0" err="1">
                <a:effectLst/>
                <a:latin typeface="Helvetica" pitchFamily="2" charset="0"/>
              </a:rPr>
              <a:t>include</a:t>
            </a:r>
            <a:r>
              <a:rPr lang="es-AR" sz="2400" dirty="0">
                <a:effectLst/>
                <a:latin typeface="Helvetica" pitchFamily="2" charset="0"/>
              </a:rPr>
              <a:t> </a:t>
            </a:r>
            <a:r>
              <a:rPr lang="es-AR" sz="2400" dirty="0" err="1">
                <a:effectLst/>
                <a:latin typeface="Helvetica" pitchFamily="2" charset="0"/>
              </a:rPr>
              <a:t>the</a:t>
            </a:r>
            <a:r>
              <a:rPr lang="es-AR" sz="2400" dirty="0">
                <a:effectLst/>
                <a:latin typeface="Helvetica" pitchFamily="2" charset="0"/>
              </a:rPr>
              <a:t> </a:t>
            </a:r>
            <a:r>
              <a:rPr lang="es-AR" sz="2400" dirty="0" err="1">
                <a:effectLst/>
                <a:latin typeface="Helvetica" pitchFamily="2" charset="0"/>
              </a:rPr>
              <a:t>right</a:t>
            </a:r>
            <a:r>
              <a:rPr lang="es-AR" sz="2400" dirty="0">
                <a:effectLst/>
                <a:latin typeface="Helvetica" pitchFamily="2" charset="0"/>
              </a:rPr>
              <a:t> </a:t>
            </a:r>
            <a:r>
              <a:rPr lang="es-AR" sz="2400" dirty="0" err="1">
                <a:effectLst/>
                <a:latin typeface="Helvetica" pitchFamily="2" charset="0"/>
              </a:rPr>
              <a:t>to</a:t>
            </a:r>
            <a:r>
              <a:rPr lang="es-AR" sz="2400" dirty="0">
                <a:effectLst/>
                <a:latin typeface="Helvetica" pitchFamily="2" charset="0"/>
              </a:rPr>
              <a:t>: (1) be </a:t>
            </a:r>
            <a:r>
              <a:rPr lang="es-AR" sz="2400" dirty="0" err="1">
                <a:effectLst/>
                <a:latin typeface="Helvetica" pitchFamily="2" charset="0"/>
              </a:rPr>
              <a:t>advised</a:t>
            </a:r>
            <a:r>
              <a:rPr lang="es-AR" sz="2400" dirty="0">
                <a:effectLst/>
                <a:latin typeface="Helvetica" pitchFamily="2" charset="0"/>
              </a:rPr>
              <a:t> </a:t>
            </a:r>
            <a:r>
              <a:rPr lang="es-AR" sz="2400" dirty="0" err="1">
                <a:effectLst/>
                <a:latin typeface="Helvetica" pitchFamily="2" charset="0"/>
              </a:rPr>
              <a:t>of</a:t>
            </a:r>
            <a:r>
              <a:rPr lang="es-AR" sz="2400" dirty="0">
                <a:effectLst/>
                <a:latin typeface="Helvetica" pitchFamily="2" charset="0"/>
              </a:rPr>
              <a:t> </a:t>
            </a:r>
            <a:r>
              <a:rPr lang="es-AR" sz="2400" dirty="0" err="1">
                <a:effectLst/>
                <a:latin typeface="Helvetica" pitchFamily="2" charset="0"/>
              </a:rPr>
              <a:t>the</a:t>
            </a:r>
            <a:r>
              <a:rPr lang="es-AR" sz="2400" dirty="0">
                <a:effectLst/>
                <a:latin typeface="Helvetica" pitchFamily="2" charset="0"/>
              </a:rPr>
              <a:t> cause </a:t>
            </a:r>
            <a:r>
              <a:rPr lang="es-AR" sz="2400" dirty="0" err="1">
                <a:effectLst/>
                <a:latin typeface="Helvetica" pitchFamily="2" charset="0"/>
              </a:rPr>
              <a:t>for</a:t>
            </a:r>
            <a:r>
              <a:rPr lang="es-AR" sz="2400" dirty="0">
                <a:effectLst/>
                <a:latin typeface="Helvetica" pitchFamily="2" charset="0"/>
              </a:rPr>
              <a:t> </a:t>
            </a:r>
            <a:r>
              <a:rPr lang="es-AR" sz="2400" dirty="0" err="1">
                <a:effectLst/>
                <a:latin typeface="Helvetica" pitchFamily="2" charset="0"/>
              </a:rPr>
              <a:t>his</a:t>
            </a:r>
            <a:r>
              <a:rPr lang="es-AR" sz="2400" dirty="0">
                <a:effectLst/>
                <a:latin typeface="Helvetica" pitchFamily="2" charset="0"/>
              </a:rPr>
              <a:t> </a:t>
            </a:r>
            <a:r>
              <a:rPr lang="es-AR" sz="2400" dirty="0" err="1">
                <a:effectLst/>
                <a:latin typeface="Helvetica" pitchFamily="2" charset="0"/>
              </a:rPr>
              <a:t>termination</a:t>
            </a:r>
            <a:r>
              <a:rPr lang="es-AR" sz="2400" dirty="0">
                <a:effectLst/>
                <a:latin typeface="Helvetica" pitchFamily="2" charset="0"/>
              </a:rPr>
              <a:t> in </a:t>
            </a:r>
            <a:r>
              <a:rPr lang="es-AR" sz="2400" dirty="0" err="1">
                <a:effectLst/>
                <a:latin typeface="Helvetica" pitchFamily="2" charset="0"/>
              </a:rPr>
              <a:t>sufficient</a:t>
            </a:r>
            <a:r>
              <a:rPr lang="es-AR" sz="2400" dirty="0">
                <a:effectLst/>
                <a:latin typeface="Helvetica" pitchFamily="2" charset="0"/>
              </a:rPr>
              <a:t> </a:t>
            </a:r>
            <a:r>
              <a:rPr lang="es-AR" sz="2400" dirty="0" err="1">
                <a:effectLst/>
                <a:latin typeface="Helvetica" pitchFamily="2" charset="0"/>
              </a:rPr>
              <a:t>detail</a:t>
            </a:r>
            <a:r>
              <a:rPr lang="es-AR" sz="2400" dirty="0">
                <a:effectLst/>
                <a:latin typeface="Helvetica" pitchFamily="2" charset="0"/>
              </a:rPr>
              <a:t> so as </a:t>
            </a:r>
            <a:r>
              <a:rPr lang="es-AR" sz="2400" dirty="0" err="1">
                <a:effectLst/>
                <a:latin typeface="Helvetica" pitchFamily="2" charset="0"/>
              </a:rPr>
              <a:t>to</a:t>
            </a:r>
            <a:r>
              <a:rPr lang="es-AR" sz="2400" dirty="0">
                <a:effectLst/>
                <a:latin typeface="Helvetica" pitchFamily="2" charset="0"/>
              </a:rPr>
              <a:t> </a:t>
            </a:r>
            <a:r>
              <a:rPr lang="es-AR" sz="2400" dirty="0" err="1">
                <a:effectLst/>
                <a:latin typeface="Helvetica" pitchFamily="2" charset="0"/>
              </a:rPr>
              <a:t>enable</a:t>
            </a:r>
            <a:r>
              <a:rPr lang="es-AR" sz="2400" dirty="0">
                <a:effectLst/>
                <a:latin typeface="Helvetica" pitchFamily="2" charset="0"/>
              </a:rPr>
              <a:t> </a:t>
            </a:r>
            <a:r>
              <a:rPr lang="es-AR" sz="2400" dirty="0" err="1">
                <a:effectLst/>
                <a:latin typeface="Helvetica" pitchFamily="2" charset="0"/>
              </a:rPr>
              <a:t>him</a:t>
            </a:r>
            <a:r>
              <a:rPr lang="es-AR" sz="2400" dirty="0">
                <a:effectLst/>
                <a:latin typeface="Helvetica" pitchFamily="2" charset="0"/>
              </a:rPr>
              <a:t> </a:t>
            </a:r>
            <a:r>
              <a:rPr lang="es-AR" sz="2400" dirty="0" err="1">
                <a:effectLst/>
                <a:latin typeface="Helvetica" pitchFamily="2" charset="0"/>
              </a:rPr>
              <a:t>to</a:t>
            </a:r>
            <a:r>
              <a:rPr lang="es-AR" sz="2400" dirty="0">
                <a:effectLst/>
                <a:latin typeface="Helvetica" pitchFamily="2" charset="0"/>
              </a:rPr>
              <a:t> show </a:t>
            </a:r>
            <a:r>
              <a:rPr lang="es-AR" sz="2400" dirty="0" err="1">
                <a:effectLst/>
                <a:latin typeface="Helvetica" pitchFamily="2" charset="0"/>
              </a:rPr>
              <a:t>any</a:t>
            </a:r>
            <a:r>
              <a:rPr lang="es-AR" sz="2400" dirty="0">
                <a:effectLst/>
                <a:latin typeface="Helvetica" pitchFamily="2" charset="0"/>
              </a:rPr>
              <a:t> error </a:t>
            </a:r>
            <a:r>
              <a:rPr lang="es-AR" sz="2400" dirty="0" err="1">
                <a:effectLst/>
                <a:latin typeface="Helvetica" pitchFamily="2" charset="0"/>
              </a:rPr>
              <a:t>that</a:t>
            </a:r>
            <a:r>
              <a:rPr lang="es-AR" sz="2400" dirty="0">
                <a:effectLst/>
                <a:latin typeface="Helvetica" pitchFamily="2" charset="0"/>
              </a:rPr>
              <a:t> </a:t>
            </a:r>
            <a:r>
              <a:rPr lang="es-AR" sz="2400" dirty="0" err="1">
                <a:effectLst/>
                <a:latin typeface="Helvetica" pitchFamily="2" charset="0"/>
              </a:rPr>
              <a:t>may</a:t>
            </a:r>
            <a:r>
              <a:rPr lang="es-AR" sz="2400" dirty="0">
                <a:effectLst/>
                <a:latin typeface="Helvetica" pitchFamily="2" charset="0"/>
              </a:rPr>
              <a:t> </a:t>
            </a:r>
            <a:r>
              <a:rPr lang="es-AR" sz="2400" dirty="0" err="1">
                <a:effectLst/>
                <a:latin typeface="Helvetica" pitchFamily="2" charset="0"/>
              </a:rPr>
              <a:t>exist</a:t>
            </a:r>
            <a:r>
              <a:rPr lang="es-AR" sz="2400" dirty="0">
                <a:effectLst/>
                <a:latin typeface="Helvetica" pitchFamily="2" charset="0"/>
              </a:rPr>
              <a:t>; (2) be </a:t>
            </a:r>
            <a:r>
              <a:rPr lang="es-AR" sz="2400" dirty="0" err="1">
                <a:effectLst/>
                <a:latin typeface="Helvetica" pitchFamily="2" charset="0"/>
              </a:rPr>
              <a:t>advised</a:t>
            </a:r>
            <a:r>
              <a:rPr lang="es-AR" sz="2400" dirty="0">
                <a:effectLst/>
                <a:latin typeface="Helvetica" pitchFamily="2" charset="0"/>
              </a:rPr>
              <a:t> </a:t>
            </a:r>
            <a:r>
              <a:rPr lang="es-AR" sz="2400" dirty="0" err="1">
                <a:effectLst/>
                <a:latin typeface="Helvetica" pitchFamily="2" charset="0"/>
              </a:rPr>
              <a:t>of</a:t>
            </a:r>
            <a:r>
              <a:rPr lang="es-AR" sz="2400" dirty="0">
                <a:effectLst/>
                <a:latin typeface="Helvetica" pitchFamily="2" charset="0"/>
              </a:rPr>
              <a:t> </a:t>
            </a:r>
            <a:r>
              <a:rPr lang="es-AR" sz="2400" dirty="0" err="1">
                <a:effectLst/>
                <a:latin typeface="Helvetica" pitchFamily="2" charset="0"/>
              </a:rPr>
              <a:t>the</a:t>
            </a:r>
            <a:r>
              <a:rPr lang="es-AR" sz="2400" dirty="0">
                <a:effectLst/>
                <a:latin typeface="Helvetica" pitchFamily="2" charset="0"/>
              </a:rPr>
              <a:t> </a:t>
            </a:r>
            <a:r>
              <a:rPr lang="es-AR" sz="2400" dirty="0" err="1">
                <a:effectLst/>
                <a:latin typeface="Helvetica" pitchFamily="2" charset="0"/>
              </a:rPr>
              <a:t>names</a:t>
            </a:r>
            <a:r>
              <a:rPr lang="es-AR" sz="2400" dirty="0">
                <a:effectLst/>
                <a:latin typeface="Helvetica" pitchFamily="2" charset="0"/>
              </a:rPr>
              <a:t> and </a:t>
            </a:r>
            <a:r>
              <a:rPr lang="es-AR" sz="2400" dirty="0" err="1">
                <a:effectLst/>
                <a:latin typeface="Helvetica" pitchFamily="2" charset="0"/>
              </a:rPr>
              <a:t>testimony</a:t>
            </a:r>
            <a:r>
              <a:rPr lang="es-AR" sz="2400" dirty="0">
                <a:effectLst/>
                <a:latin typeface="Helvetica" pitchFamily="2" charset="0"/>
              </a:rPr>
              <a:t> </a:t>
            </a:r>
            <a:r>
              <a:rPr lang="es-AR" sz="2400" dirty="0" err="1">
                <a:effectLst/>
                <a:latin typeface="Helvetica" pitchFamily="2" charset="0"/>
              </a:rPr>
              <a:t>of</a:t>
            </a:r>
            <a:r>
              <a:rPr lang="es-AR" sz="2400" dirty="0">
                <a:effectLst/>
                <a:latin typeface="Helvetica" pitchFamily="2" charset="0"/>
              </a:rPr>
              <a:t> </a:t>
            </a:r>
            <a:r>
              <a:rPr lang="es-AR" sz="2400" dirty="0" err="1">
                <a:effectLst/>
                <a:latin typeface="Helvetica" pitchFamily="2" charset="0"/>
              </a:rPr>
              <a:t>the</a:t>
            </a:r>
            <a:r>
              <a:rPr lang="es-AR" sz="2400" dirty="0">
                <a:effectLst/>
                <a:latin typeface="Helvetica" pitchFamily="2" charset="0"/>
              </a:rPr>
              <a:t> </a:t>
            </a:r>
            <a:r>
              <a:rPr lang="es-AR" sz="2400" dirty="0" err="1">
                <a:effectLst/>
                <a:latin typeface="Helvetica" pitchFamily="2" charset="0"/>
              </a:rPr>
              <a:t>witnesses</a:t>
            </a:r>
            <a:r>
              <a:rPr lang="es-AR" sz="2400" dirty="0">
                <a:effectLst/>
                <a:latin typeface="Helvetica" pitchFamily="2" charset="0"/>
              </a:rPr>
              <a:t> </a:t>
            </a:r>
            <a:r>
              <a:rPr lang="es-AR" sz="2400" dirty="0" err="1">
                <a:effectLst/>
                <a:latin typeface="Helvetica" pitchFamily="2" charset="0"/>
              </a:rPr>
              <a:t>against</a:t>
            </a:r>
            <a:r>
              <a:rPr lang="es-AR" sz="2400" dirty="0">
                <a:effectLst/>
                <a:latin typeface="Helvetica" pitchFamily="2" charset="0"/>
              </a:rPr>
              <a:t> </a:t>
            </a:r>
            <a:r>
              <a:rPr lang="es-AR" sz="2400" dirty="0" err="1">
                <a:effectLst/>
                <a:latin typeface="Helvetica" pitchFamily="2" charset="0"/>
              </a:rPr>
              <a:t>him</a:t>
            </a:r>
            <a:r>
              <a:rPr lang="es-AR" sz="2400" dirty="0">
                <a:effectLst/>
                <a:latin typeface="Helvetica" pitchFamily="2" charset="0"/>
              </a:rPr>
              <a:t>; (3) a </a:t>
            </a:r>
            <a:r>
              <a:rPr lang="es-AR" sz="2400" dirty="0" err="1">
                <a:effectLst/>
                <a:latin typeface="Helvetica" pitchFamily="2" charset="0"/>
              </a:rPr>
              <a:t>meaningful</a:t>
            </a:r>
            <a:r>
              <a:rPr lang="es-AR" sz="2400" dirty="0">
                <a:effectLst/>
                <a:latin typeface="Helvetica" pitchFamily="2" charset="0"/>
              </a:rPr>
              <a:t> </a:t>
            </a:r>
            <a:r>
              <a:rPr lang="es-AR" sz="2400" dirty="0" err="1">
                <a:effectLst/>
                <a:latin typeface="Helvetica" pitchFamily="2" charset="0"/>
              </a:rPr>
              <a:t>opportunity</a:t>
            </a:r>
            <a:r>
              <a:rPr lang="es-AR" sz="2400" dirty="0">
                <a:effectLst/>
                <a:latin typeface="Helvetica" pitchFamily="2" charset="0"/>
              </a:rPr>
              <a:t> </a:t>
            </a:r>
            <a:r>
              <a:rPr lang="es-AR" sz="2400" dirty="0" err="1">
                <a:effectLst/>
                <a:latin typeface="Helvetica" pitchFamily="2" charset="0"/>
              </a:rPr>
              <a:t>to</a:t>
            </a:r>
            <a:r>
              <a:rPr lang="es-AR" sz="2400" dirty="0">
                <a:effectLst/>
                <a:latin typeface="Helvetica" pitchFamily="2" charset="0"/>
              </a:rPr>
              <a:t> be </a:t>
            </a:r>
            <a:r>
              <a:rPr lang="es-AR" sz="2400" dirty="0" err="1">
                <a:effectLst/>
                <a:latin typeface="Helvetica" pitchFamily="2" charset="0"/>
              </a:rPr>
              <a:t>heard</a:t>
            </a:r>
            <a:r>
              <a:rPr lang="es-AR" sz="2400" dirty="0">
                <a:effectLst/>
                <a:latin typeface="Helvetica" pitchFamily="2" charset="0"/>
              </a:rPr>
              <a:t> in </a:t>
            </a:r>
            <a:r>
              <a:rPr lang="es-AR" sz="2400" dirty="0" err="1">
                <a:effectLst/>
                <a:latin typeface="Helvetica" pitchFamily="2" charset="0"/>
              </a:rPr>
              <a:t>his</a:t>
            </a:r>
            <a:r>
              <a:rPr lang="es-AR" sz="2400" dirty="0">
                <a:effectLst/>
                <a:latin typeface="Helvetica" pitchFamily="2" charset="0"/>
              </a:rPr>
              <a:t> </a:t>
            </a:r>
            <a:r>
              <a:rPr lang="es-AR" sz="2400" dirty="0" err="1">
                <a:effectLst/>
                <a:latin typeface="Helvetica" pitchFamily="2" charset="0"/>
              </a:rPr>
              <a:t>own</a:t>
            </a:r>
            <a:r>
              <a:rPr lang="es-AR" sz="2400" dirty="0">
                <a:effectLst/>
                <a:latin typeface="Helvetica" pitchFamily="2" charset="0"/>
              </a:rPr>
              <a:t> defense </a:t>
            </a:r>
            <a:r>
              <a:rPr lang="es-AR" sz="2400" dirty="0" err="1">
                <a:effectLst/>
                <a:latin typeface="Helvetica" pitchFamily="2" charset="0"/>
              </a:rPr>
              <a:t>within</a:t>
            </a:r>
            <a:r>
              <a:rPr lang="es-AR" sz="2400" dirty="0">
                <a:effectLst/>
                <a:latin typeface="Helvetica" pitchFamily="2" charset="0"/>
              </a:rPr>
              <a:t> a </a:t>
            </a:r>
            <a:r>
              <a:rPr lang="es-AR" sz="2400" dirty="0" err="1">
                <a:effectLst/>
                <a:latin typeface="Helvetica" pitchFamily="2" charset="0"/>
              </a:rPr>
              <a:t>reasonable</a:t>
            </a:r>
            <a:r>
              <a:rPr lang="es-AR" sz="2400" dirty="0">
                <a:effectLst/>
                <a:latin typeface="Helvetica" pitchFamily="2" charset="0"/>
              </a:rPr>
              <a:t> time; (4) a </a:t>
            </a:r>
            <a:r>
              <a:rPr lang="es-AR" sz="2400" dirty="0" err="1">
                <a:effectLst/>
                <a:latin typeface="Helvetica" pitchFamily="2" charset="0"/>
              </a:rPr>
              <a:t>hearing</a:t>
            </a:r>
            <a:r>
              <a:rPr lang="es-AR" sz="2400" dirty="0">
                <a:effectLst/>
                <a:latin typeface="Helvetica" pitchFamily="2" charset="0"/>
              </a:rPr>
              <a:t> </a:t>
            </a:r>
            <a:r>
              <a:rPr lang="es-AR" sz="2400" dirty="0" err="1">
                <a:effectLst/>
                <a:latin typeface="Helvetica" pitchFamily="2" charset="0"/>
              </a:rPr>
              <a:t>before</a:t>
            </a:r>
            <a:r>
              <a:rPr lang="es-AR" sz="2400" dirty="0">
                <a:effectLst/>
                <a:latin typeface="Helvetica" pitchFamily="2" charset="0"/>
              </a:rPr>
              <a:t> a tribunal </a:t>
            </a:r>
            <a:r>
              <a:rPr lang="es-AR" sz="2400" dirty="0" err="1">
                <a:effectLst/>
                <a:latin typeface="Helvetica" pitchFamily="2" charset="0"/>
              </a:rPr>
              <a:t>that</a:t>
            </a:r>
            <a:r>
              <a:rPr lang="es-AR" sz="2400" dirty="0">
                <a:effectLst/>
                <a:latin typeface="Helvetica" pitchFamily="2" charset="0"/>
              </a:rPr>
              <a:t> </a:t>
            </a:r>
            <a:r>
              <a:rPr lang="es-AR" sz="2400" dirty="0" err="1">
                <a:effectLst/>
                <a:latin typeface="Helvetica" pitchFamily="2" charset="0"/>
              </a:rPr>
              <a:t>possesses</a:t>
            </a:r>
            <a:r>
              <a:rPr lang="es-AR" sz="2400" dirty="0">
                <a:effectLst/>
                <a:latin typeface="Helvetica" pitchFamily="2" charset="0"/>
              </a:rPr>
              <a:t> </a:t>
            </a:r>
            <a:r>
              <a:rPr lang="es-AR" sz="2400" dirty="0" err="1">
                <a:effectLst/>
                <a:latin typeface="Helvetica" pitchFamily="2" charset="0"/>
              </a:rPr>
              <a:t>some</a:t>
            </a:r>
            <a:r>
              <a:rPr lang="es-AR" sz="2400" dirty="0">
                <a:effectLst/>
                <a:latin typeface="Helvetica" pitchFamily="2" charset="0"/>
              </a:rPr>
              <a:t> </a:t>
            </a:r>
            <a:r>
              <a:rPr lang="es-AR" sz="2400" dirty="0" err="1">
                <a:effectLst/>
                <a:latin typeface="Helvetica" pitchFamily="2" charset="0"/>
              </a:rPr>
              <a:t>academic</a:t>
            </a:r>
            <a:r>
              <a:rPr lang="es-AR" sz="2400" dirty="0">
                <a:effectLst/>
                <a:latin typeface="Helvetica" pitchFamily="2" charset="0"/>
              </a:rPr>
              <a:t> </a:t>
            </a:r>
            <a:r>
              <a:rPr lang="es-AR" sz="2400" dirty="0" err="1">
                <a:effectLst/>
                <a:latin typeface="Helvetica" pitchFamily="2" charset="0"/>
              </a:rPr>
              <a:t>expertise</a:t>
            </a:r>
            <a:r>
              <a:rPr lang="es-AR" sz="2400" dirty="0">
                <a:effectLst/>
                <a:latin typeface="Helvetica" pitchFamily="2" charset="0"/>
              </a:rPr>
              <a:t> and </a:t>
            </a:r>
            <a:r>
              <a:rPr lang="es-AR" sz="2400" dirty="0" err="1">
                <a:effectLst/>
                <a:latin typeface="Helvetica" pitchFamily="2" charset="0"/>
              </a:rPr>
              <a:t>an</a:t>
            </a:r>
            <a:r>
              <a:rPr lang="es-AR" sz="2400" dirty="0">
                <a:effectLst/>
                <a:latin typeface="Helvetica" pitchFamily="2" charset="0"/>
              </a:rPr>
              <a:t> </a:t>
            </a:r>
            <a:r>
              <a:rPr lang="es-AR" sz="2400" dirty="0" err="1">
                <a:effectLst/>
                <a:latin typeface="Helvetica" pitchFamily="2" charset="0"/>
              </a:rPr>
              <a:t>apparent</a:t>
            </a:r>
            <a:r>
              <a:rPr lang="es-AR" sz="2400" dirty="0">
                <a:effectLst/>
                <a:latin typeface="Helvetica" pitchFamily="2" charset="0"/>
              </a:rPr>
              <a:t> </a:t>
            </a:r>
            <a:r>
              <a:rPr lang="es-AR" sz="2400" dirty="0" err="1">
                <a:effectLst/>
                <a:latin typeface="Helvetica" pitchFamily="2" charset="0"/>
              </a:rPr>
              <a:t>impartiality</a:t>
            </a:r>
            <a:r>
              <a:rPr lang="es-AR" sz="2400" dirty="0">
                <a:effectLst/>
                <a:latin typeface="Helvetica" pitchFamily="2" charset="0"/>
              </a:rPr>
              <a:t> </a:t>
            </a:r>
            <a:r>
              <a:rPr lang="es-AR" sz="2400" dirty="0" err="1">
                <a:effectLst/>
                <a:latin typeface="Helvetica" pitchFamily="2" charset="0"/>
              </a:rPr>
              <a:t>toward</a:t>
            </a:r>
            <a:r>
              <a:rPr lang="es-AR" sz="2400" dirty="0">
                <a:effectLst/>
                <a:latin typeface="Helvetica" pitchFamily="2" charset="0"/>
              </a:rPr>
              <a:t> </a:t>
            </a:r>
            <a:r>
              <a:rPr lang="es-AR" sz="2400" dirty="0" err="1">
                <a:effectLst/>
                <a:latin typeface="Helvetica" pitchFamily="2" charset="0"/>
              </a:rPr>
              <a:t>the</a:t>
            </a:r>
            <a:r>
              <a:rPr lang="es-AR" sz="2400" dirty="0">
                <a:effectLst/>
                <a:latin typeface="Helvetica" pitchFamily="2" charset="0"/>
              </a:rPr>
              <a:t> </a:t>
            </a:r>
            <a:r>
              <a:rPr lang="es-AR" sz="2400" dirty="0" err="1">
                <a:effectLst/>
                <a:latin typeface="Helvetica" pitchFamily="2" charset="0"/>
              </a:rPr>
              <a:t>charges</a:t>
            </a:r>
            <a:r>
              <a:rPr lang="es-AR" sz="2400" dirty="0">
                <a:effectLst/>
                <a:latin typeface="Helvetica" pitchFamily="2" charset="0"/>
              </a:rPr>
              <a:t>. </a:t>
            </a:r>
            <a:r>
              <a:rPr lang="es-AR" sz="2400" dirty="0" err="1">
                <a:effectLst/>
                <a:latin typeface="Helvetica" pitchFamily="2" charset="0"/>
              </a:rPr>
              <a:t>Within</a:t>
            </a:r>
            <a:r>
              <a:rPr lang="es-AR" sz="2400" dirty="0">
                <a:effectLst/>
                <a:latin typeface="Helvetica" pitchFamily="2" charset="0"/>
              </a:rPr>
              <a:t> </a:t>
            </a:r>
            <a:r>
              <a:rPr lang="es-AR" sz="2400" dirty="0" err="1">
                <a:effectLst/>
                <a:latin typeface="Helvetica" pitchFamily="2" charset="0"/>
              </a:rPr>
              <a:t>these</a:t>
            </a:r>
            <a:r>
              <a:rPr lang="es-AR" sz="2400" dirty="0">
                <a:effectLst/>
                <a:latin typeface="Helvetica" pitchFamily="2" charset="0"/>
              </a:rPr>
              <a:t> </a:t>
            </a:r>
            <a:r>
              <a:rPr lang="es-AR" sz="2400" dirty="0" err="1">
                <a:effectLst/>
                <a:latin typeface="Helvetica" pitchFamily="2" charset="0"/>
              </a:rPr>
              <a:t>boundaries</a:t>
            </a:r>
            <a:r>
              <a:rPr lang="es-AR" sz="2400" dirty="0">
                <a:effectLst/>
                <a:latin typeface="Helvetica" pitchFamily="2" charset="0"/>
              </a:rPr>
              <a:t>, </a:t>
            </a:r>
            <a:r>
              <a:rPr lang="es-AR" sz="2400" dirty="0" err="1">
                <a:effectLst/>
                <a:latin typeface="Helvetica" pitchFamily="2" charset="0"/>
              </a:rPr>
              <a:t>the</a:t>
            </a:r>
            <a:r>
              <a:rPr lang="es-AR" sz="2400" dirty="0">
                <a:effectLst/>
                <a:latin typeface="Helvetica" pitchFamily="2" charset="0"/>
              </a:rPr>
              <a:t> </a:t>
            </a:r>
            <a:r>
              <a:rPr lang="es-AR" sz="2400" dirty="0" err="1">
                <a:effectLst/>
                <a:latin typeface="Helvetica" pitchFamily="2" charset="0"/>
              </a:rPr>
              <a:t>State</a:t>
            </a:r>
            <a:r>
              <a:rPr lang="es-AR" sz="2400" dirty="0">
                <a:effectLst/>
                <a:latin typeface="Helvetica" pitchFamily="2" charset="0"/>
              </a:rPr>
              <a:t> has </a:t>
            </a:r>
            <a:r>
              <a:rPr lang="es-AR" sz="2400" dirty="0" err="1">
                <a:effectLst/>
                <a:latin typeface="Helvetica" pitchFamily="2" charset="0"/>
              </a:rPr>
              <a:t>discretion</a:t>
            </a:r>
            <a:r>
              <a:rPr lang="es-AR" sz="2400" dirty="0">
                <a:effectLst/>
                <a:latin typeface="Helvetica" pitchFamily="2" charset="0"/>
              </a:rPr>
              <a:t> </a:t>
            </a:r>
            <a:r>
              <a:rPr lang="es-AR" sz="2400" dirty="0" err="1">
                <a:effectLst/>
                <a:latin typeface="Helvetica" pitchFamily="2" charset="0"/>
              </a:rPr>
              <a:t>to</a:t>
            </a:r>
            <a:r>
              <a:rPr lang="es-AR" sz="2400" dirty="0">
                <a:effectLst/>
                <a:latin typeface="Helvetica" pitchFamily="2" charset="0"/>
              </a:rPr>
              <a:t> </a:t>
            </a:r>
            <a:r>
              <a:rPr lang="es-AR" sz="2400" dirty="0" err="1">
                <a:effectLst/>
                <a:latin typeface="Helvetica" pitchFamily="2" charset="0"/>
              </a:rPr>
              <a:t>adopt</a:t>
            </a:r>
            <a:r>
              <a:rPr lang="es-AR" sz="2400" dirty="0">
                <a:effectLst/>
                <a:latin typeface="Helvetica" pitchFamily="2" charset="0"/>
              </a:rPr>
              <a:t> </a:t>
            </a:r>
            <a:r>
              <a:rPr lang="es-AR" sz="2400" dirty="0" err="1">
                <a:effectLst/>
                <a:latin typeface="Helvetica" pitchFamily="2" charset="0"/>
              </a:rPr>
              <a:t>the</a:t>
            </a:r>
            <a:r>
              <a:rPr lang="es-AR" sz="2400" dirty="0">
                <a:effectLst/>
                <a:latin typeface="Helvetica" pitchFamily="2" charset="0"/>
              </a:rPr>
              <a:t> </a:t>
            </a:r>
            <a:r>
              <a:rPr lang="es-AR" sz="2400" dirty="0" err="1">
                <a:effectLst/>
                <a:latin typeface="Helvetica" pitchFamily="2" charset="0"/>
              </a:rPr>
              <a:t>procedures</a:t>
            </a:r>
            <a:r>
              <a:rPr lang="es-AR" sz="2400" dirty="0">
                <a:effectLst/>
                <a:latin typeface="Helvetica" pitchFamily="2" charset="0"/>
              </a:rPr>
              <a:t> </a:t>
            </a:r>
            <a:r>
              <a:rPr lang="es-AR" sz="2400" dirty="0" err="1">
                <a:effectLst/>
                <a:latin typeface="Helvetica" pitchFamily="2" charset="0"/>
              </a:rPr>
              <a:t>it</a:t>
            </a:r>
            <a:r>
              <a:rPr lang="es-AR" sz="2400" dirty="0">
                <a:effectLst/>
                <a:latin typeface="Helvetica" pitchFamily="2" charset="0"/>
              </a:rPr>
              <a:t> </a:t>
            </a:r>
            <a:r>
              <a:rPr lang="es-AR" sz="2400" dirty="0" err="1">
                <a:effectLst/>
                <a:latin typeface="Helvetica" pitchFamily="2" charset="0"/>
              </a:rPr>
              <a:t>finds</a:t>
            </a:r>
            <a:r>
              <a:rPr lang="es-AR" sz="2400" dirty="0">
                <a:effectLst/>
                <a:latin typeface="Helvetica" pitchFamily="2" charset="0"/>
              </a:rPr>
              <a:t> </a:t>
            </a:r>
            <a:r>
              <a:rPr lang="es-AR" sz="2400" dirty="0" err="1">
                <a:effectLst/>
                <a:latin typeface="Helvetica" pitchFamily="2" charset="0"/>
              </a:rPr>
              <a:t>most</a:t>
            </a:r>
            <a:r>
              <a:rPr lang="es-AR" sz="2400" dirty="0">
                <a:effectLst/>
                <a:latin typeface="Helvetica" pitchFamily="2" charset="0"/>
              </a:rPr>
              <a:t> </a:t>
            </a:r>
            <a:r>
              <a:rPr lang="es-AR" sz="2400" dirty="0" err="1">
                <a:effectLst/>
                <a:latin typeface="Helvetica" pitchFamily="2" charset="0"/>
              </a:rPr>
              <a:t>appropriate</a:t>
            </a:r>
            <a:r>
              <a:rPr lang="es-AR" sz="2400" dirty="0">
                <a:effectLst/>
                <a:latin typeface="Helvetica" pitchFamily="2" charset="0"/>
              </a:rPr>
              <a:t>. </a:t>
            </a:r>
            <a:endParaRPr lang="es-AR" sz="2400" dirty="0"/>
          </a:p>
        </p:txBody>
      </p:sp>
      <p:pic>
        <p:nvPicPr>
          <p:cNvPr id="3" name="Picture 2" descr="Jurisprudence - Free of Charge Creative Commons Legal 9 image">
            <a:extLst>
              <a:ext uri="{FF2B5EF4-FFF2-40B4-BE49-F238E27FC236}">
                <a16:creationId xmlns:a16="http://schemas.microsoft.com/office/drawing/2014/main" id="{86269238-1AFB-FA1C-42E2-7E8B7EA09F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03731" y="2362200"/>
            <a:ext cx="6286500" cy="419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76872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11931" y="152400"/>
            <a:ext cx="15424197" cy="878874"/>
          </a:xfrm>
          <a:prstGeom prst="rect">
            <a:avLst/>
          </a:prstGeom>
        </p:spPr>
        <p:txBody>
          <a:bodyPr vert="horz" wrap="square" lIns="0" tIns="16934" rIns="0" bIns="0" rtlCol="0">
            <a:spAutoFit/>
          </a:bodyPr>
          <a:lstStyle/>
          <a:p>
            <a:pPr marL="16934">
              <a:spcBef>
                <a:spcPts val="133"/>
              </a:spcBef>
            </a:pPr>
            <a:r>
              <a:rPr lang="es-ES" spc="-347" dirty="0"/>
              <a:t>AI ACT</a:t>
            </a:r>
          </a:p>
        </p:txBody>
      </p:sp>
      <p:pic>
        <p:nvPicPr>
          <p:cNvPr id="1026" name="Picture 2" descr="Navigating the EU AI Act: Exploring Challenges Amidst the Evolving Global  Regulatory Landscape | | SETA">
            <a:extLst>
              <a:ext uri="{FF2B5EF4-FFF2-40B4-BE49-F238E27FC236}">
                <a16:creationId xmlns:a16="http://schemas.microsoft.com/office/drawing/2014/main" id="{5A8E1D21-2E0D-70C8-6CBC-B8F5BAD0D5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67731" y="1005208"/>
            <a:ext cx="130048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01078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11931" y="152400"/>
            <a:ext cx="15424197" cy="878874"/>
          </a:xfrm>
          <a:prstGeom prst="rect">
            <a:avLst/>
          </a:prstGeom>
        </p:spPr>
        <p:txBody>
          <a:bodyPr vert="horz" wrap="square" lIns="0" tIns="16934" rIns="0" bIns="0" rtlCol="0">
            <a:spAutoFit/>
          </a:bodyPr>
          <a:lstStyle/>
          <a:p>
            <a:pPr marL="16934">
              <a:spcBef>
                <a:spcPts val="133"/>
              </a:spcBef>
            </a:pPr>
            <a:r>
              <a:rPr lang="es-ES" spc="-347" dirty="0"/>
              <a:t>CONCLUSIONES PRELIMINARES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5D49E408-5A9A-E287-08A3-F03C1B7C8A9C}"/>
              </a:ext>
            </a:extLst>
          </p:cNvPr>
          <p:cNvSpPr txBox="1"/>
          <p:nvPr/>
        </p:nvSpPr>
        <p:spPr>
          <a:xfrm>
            <a:off x="277119" y="1195025"/>
            <a:ext cx="16078201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AR" sz="3600" b="1" dirty="0">
                <a:solidFill>
                  <a:srgbClr val="00B050"/>
                </a:solidFill>
              </a:rPr>
              <a:t>PUNTOS EN COMÚN, AL MENOS EN LO QUE REFIERE A PRINCIPIOS GENÉRICOS</a:t>
            </a:r>
          </a:p>
          <a:p>
            <a:endParaRPr lang="es-AR" sz="3600" b="1" dirty="0"/>
          </a:p>
          <a:p>
            <a:pPr marL="457200" indent="-457200">
              <a:buAutoNum type="arabicPeriod"/>
            </a:pPr>
            <a:r>
              <a:rPr lang="es-AR" sz="3600" b="1" dirty="0"/>
              <a:t>Transparencia y </a:t>
            </a:r>
            <a:r>
              <a:rPr lang="es-AR" sz="3600" b="1" dirty="0" err="1"/>
              <a:t>Explicabilidad</a:t>
            </a:r>
            <a:endParaRPr lang="es-AR" sz="3600" b="1" dirty="0"/>
          </a:p>
          <a:p>
            <a:pPr marL="457200" indent="-457200">
              <a:buAutoNum type="arabicPeriod"/>
            </a:pPr>
            <a:endParaRPr lang="es-AR" sz="3600" b="1" dirty="0"/>
          </a:p>
          <a:p>
            <a:r>
              <a:rPr lang="es-AR" sz="3600" b="1" dirty="0"/>
              <a:t>2. Responsabilidad y Supervisión</a:t>
            </a:r>
          </a:p>
          <a:p>
            <a:endParaRPr lang="es-AR" sz="3600" b="1" dirty="0"/>
          </a:p>
          <a:p>
            <a:r>
              <a:rPr lang="es-AR" sz="3600" b="1" dirty="0"/>
              <a:t>3. Protección de Derechos Fundamentales</a:t>
            </a:r>
          </a:p>
          <a:p>
            <a:endParaRPr lang="es-AR" sz="3600" b="1" dirty="0"/>
          </a:p>
          <a:p>
            <a:r>
              <a:rPr lang="es-AR" sz="3600" b="1" dirty="0"/>
              <a:t>4. Enfoque Basado en Riesgos</a:t>
            </a:r>
          </a:p>
        </p:txBody>
      </p:sp>
      <p:pic>
        <p:nvPicPr>
          <p:cNvPr id="5122" name="Picture 2" descr="How Data Will Empower AI Teacher of the Future | by Monica Gill | Towards  Data Science">
            <a:extLst>
              <a:ext uri="{FF2B5EF4-FFF2-40B4-BE49-F238E27FC236}">
                <a16:creationId xmlns:a16="http://schemas.microsoft.com/office/drawing/2014/main" id="{8E016AD4-D810-5048-B700-A26CF92128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03531" y="2274987"/>
            <a:ext cx="7617470" cy="5078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49862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11931" y="152400"/>
            <a:ext cx="15424197" cy="878874"/>
          </a:xfrm>
          <a:prstGeom prst="rect">
            <a:avLst/>
          </a:prstGeom>
        </p:spPr>
        <p:txBody>
          <a:bodyPr vert="horz" wrap="square" lIns="0" tIns="16934" rIns="0" bIns="0" rtlCol="0">
            <a:spAutoFit/>
          </a:bodyPr>
          <a:lstStyle/>
          <a:p>
            <a:pPr marL="16934">
              <a:spcBef>
                <a:spcPts val="133"/>
              </a:spcBef>
            </a:pPr>
            <a:r>
              <a:rPr lang="es-ES" spc="-347" dirty="0"/>
              <a:t>PERO LA DISCUSIÓN SIGUE EN EE.UU.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60D94743-3CFD-2D8D-8E9B-D6744505C14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330" y="1371600"/>
            <a:ext cx="16304617" cy="655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08678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2185</TotalTime>
  <Words>1044</Words>
  <Application>Microsoft Office PowerPoint</Application>
  <PresentationFormat>Personalizado</PresentationFormat>
  <Paragraphs>63</Paragraphs>
  <Slides>11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9" baseType="lpstr">
      <vt:lpstr>Calibri</vt:lpstr>
      <vt:lpstr>Helvetica</vt:lpstr>
      <vt:lpstr>Helvetica Neue</vt:lpstr>
      <vt:lpstr>Lucida Sans Unicode</vt:lpstr>
      <vt:lpstr>Microsoft Sans Serif</vt:lpstr>
      <vt:lpstr>Söhne</vt:lpstr>
      <vt:lpstr>Verdana</vt:lpstr>
      <vt:lpstr>Office Theme</vt:lpstr>
      <vt:lpstr>Regulación Algorítmica en los EE.UU. y en la UE a través del lente de Houston Federation of Teachers y la AI Act</vt:lpstr>
      <vt:lpstr>Hoja de Ruta</vt:lpstr>
      <vt:lpstr>1.- ABSTRACT</vt:lpstr>
      <vt:lpstr>HOUSTON FEDERATION OF TEACHERS</vt:lpstr>
      <vt:lpstr>HOUSTON FEDERATION OF TEACHERS (cont’d)</vt:lpstr>
      <vt:lpstr>HOUSTON FEDERATION OF TEACHERS (cont’d)</vt:lpstr>
      <vt:lpstr>AI ACT</vt:lpstr>
      <vt:lpstr>CONCLUSIONES PRELIMINARES</vt:lpstr>
      <vt:lpstr>PERO LA DISCUSIÓN SIGUE EN EE.UU.</vt:lpstr>
      <vt:lpstr>¿Y EN LA UNIÓN EUROPEA?</vt:lpstr>
      <vt:lpstr>¡GRACIAS POR SU ATENCIÓN!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 WE NEED TO KNOW WHO THE CREATOR IS?</dc:title>
  <cp:lastModifiedBy>OK OK</cp:lastModifiedBy>
  <cp:revision>137</cp:revision>
  <dcterms:created xsi:type="dcterms:W3CDTF">2023-11-05T11:27:29Z</dcterms:created>
  <dcterms:modified xsi:type="dcterms:W3CDTF">2024-04-11T17:39:54Z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2023-05-17T00:00:00Z</vt:filetime>
  </property>
  <property fmtid="{D5CDD505-2E9C-101B-9397-08002B2CF9AE}" pid="3" name="LastSaved">
    <vt:filetime>2023-11-05T00:00:00Z</vt:filetime>
  </property>
</Properties>
</file>