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8288000" cy="10287000"/>
  <p:notesSz cx="6858000" cy="9144000"/>
  <p:embeddedFontLst>
    <p:embeddedFont>
      <p:font typeface="IBM Plex Sans" panose="020B0503050203000203" pitchFamily="34" charset="0"/>
      <p:regular r:id="rId13"/>
    </p:embeddedFont>
    <p:embeddedFont>
      <p:font typeface="Inter" panose="020B0604020202020204" charset="0"/>
      <p:regular r:id="rId14"/>
    </p:embeddedFont>
    <p:embeddedFont>
      <p:font typeface="Inter Bold" panose="020B0604020202020204" charset="0"/>
      <p:regular r:id="rId15"/>
    </p:embeddedFont>
    <p:embeddedFont>
      <p:font typeface="Open Sauce" panose="020B0604020202020204" charset="0"/>
      <p:regular r:id="rId16"/>
    </p:embeddedFont>
    <p:embeddedFont>
      <p:font typeface="Open Sauce Light" panose="020B0604020202020204" charset="0"/>
      <p:regular r:id="rId17"/>
    </p:embeddedFont>
    <p:embeddedFont>
      <p:font typeface="Public Sans Bold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F7DF52-5614-4E35-BD35-E46BC78982D4}" v="2" dt="2024-04-11T17:38:32.3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89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svg"/><Relationship Id="rId4" Type="http://schemas.openxmlformats.org/officeDocument/2006/relationships/image" Target="../media/image32.png"/><Relationship Id="rId9" Type="http://schemas.openxmlformats.org/officeDocument/2006/relationships/image" Target="../media/image3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198827" y="-197455"/>
            <a:ext cx="4522539" cy="6172200"/>
          </a:xfrm>
          <a:custGeom>
            <a:avLst/>
            <a:gdLst/>
            <a:ahLst/>
            <a:cxnLst/>
            <a:rect l="l" t="t" r="r" b="b"/>
            <a:pathLst>
              <a:path w="4522539" h="6172200">
                <a:moveTo>
                  <a:pt x="0" y="0"/>
                </a:moveTo>
                <a:lnTo>
                  <a:pt x="4522540" y="0"/>
                </a:lnTo>
                <a:lnTo>
                  <a:pt x="4522540" y="6172200"/>
                </a:lnTo>
                <a:lnTo>
                  <a:pt x="0" y="6172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-1892065" y="6012742"/>
            <a:ext cx="5122913" cy="3073748"/>
          </a:xfrm>
          <a:custGeom>
            <a:avLst/>
            <a:gdLst/>
            <a:ahLst/>
            <a:cxnLst/>
            <a:rect l="l" t="t" r="r" b="b"/>
            <a:pathLst>
              <a:path w="5122913" h="3073748">
                <a:moveTo>
                  <a:pt x="0" y="0"/>
                </a:moveTo>
                <a:lnTo>
                  <a:pt x="5122913" y="0"/>
                </a:lnTo>
                <a:lnTo>
                  <a:pt x="5122913" y="3073748"/>
                </a:lnTo>
                <a:lnTo>
                  <a:pt x="0" y="30737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4" name="Freeform 4"/>
          <p:cNvSpPr/>
          <p:nvPr/>
        </p:nvSpPr>
        <p:spPr>
          <a:xfrm>
            <a:off x="7962808" y="-330776"/>
            <a:ext cx="2055611" cy="2717755"/>
          </a:xfrm>
          <a:custGeom>
            <a:avLst/>
            <a:gdLst/>
            <a:ahLst/>
            <a:cxnLst/>
            <a:rect l="l" t="t" r="r" b="b"/>
            <a:pathLst>
              <a:path w="2055611" h="2717755">
                <a:moveTo>
                  <a:pt x="0" y="0"/>
                </a:moveTo>
                <a:lnTo>
                  <a:pt x="2055612" y="0"/>
                </a:lnTo>
                <a:lnTo>
                  <a:pt x="2055612" y="2717756"/>
                </a:lnTo>
                <a:lnTo>
                  <a:pt x="0" y="2717756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-1327292" y="-644511"/>
            <a:ext cx="3993368" cy="2853443"/>
          </a:xfrm>
          <a:custGeom>
            <a:avLst/>
            <a:gdLst/>
            <a:ahLst/>
            <a:cxnLst/>
            <a:rect l="l" t="t" r="r" b="b"/>
            <a:pathLst>
              <a:path w="3993368" h="2853443">
                <a:moveTo>
                  <a:pt x="0" y="0"/>
                </a:moveTo>
                <a:lnTo>
                  <a:pt x="3993368" y="0"/>
                </a:lnTo>
                <a:lnTo>
                  <a:pt x="3993368" y="2853443"/>
                </a:lnTo>
                <a:lnTo>
                  <a:pt x="0" y="2853443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6" name="Group 6"/>
          <p:cNvGrpSpPr/>
          <p:nvPr/>
        </p:nvGrpSpPr>
        <p:grpSpPr>
          <a:xfrm>
            <a:off x="8485961" y="2956273"/>
            <a:ext cx="8573660" cy="6710455"/>
            <a:chOff x="0" y="0"/>
            <a:chExt cx="11431547" cy="8947274"/>
          </a:xfrm>
        </p:grpSpPr>
        <p:sp>
          <p:nvSpPr>
            <p:cNvPr id="7" name="TextBox 7"/>
            <p:cNvSpPr txBox="1"/>
            <p:nvPr/>
          </p:nvSpPr>
          <p:spPr>
            <a:xfrm>
              <a:off x="0" y="2363160"/>
              <a:ext cx="11431547" cy="44958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6450"/>
                </a:lnSpc>
              </a:pPr>
              <a:r>
                <a:rPr lang="en-US" sz="5375">
                  <a:solidFill>
                    <a:srgbClr val="04473A"/>
                  </a:solidFill>
                  <a:latin typeface="Inter Bold"/>
                </a:rPr>
                <a:t>CONTROL DE LA DESINFORMACIÓN EN LÍNEA </a:t>
              </a:r>
            </a:p>
            <a:p>
              <a:pPr>
                <a:lnSpc>
                  <a:spcPts val="3600"/>
                </a:lnSpc>
              </a:pPr>
              <a:r>
                <a:rPr lang="en-US" sz="3000">
                  <a:solidFill>
                    <a:srgbClr val="04473A"/>
                  </a:solidFill>
                  <a:latin typeface="Inter Bold"/>
                </a:rPr>
                <a:t>LEGITIMACIÓN Y RIESGOS ASOCIADOS A LOS FACT-CHECKERS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40922"/>
              <a:ext cx="11431547" cy="14528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40"/>
                </a:lnSpc>
              </a:pPr>
              <a:r>
                <a:rPr lang="en-US" sz="2100">
                  <a:solidFill>
                    <a:srgbClr val="000000"/>
                  </a:solidFill>
                  <a:latin typeface="Inter"/>
                </a:rPr>
                <a:t>CONGRESO</a:t>
              </a:r>
            </a:p>
            <a:p>
              <a:pPr>
                <a:lnSpc>
                  <a:spcPts val="2940"/>
                </a:lnSpc>
              </a:pPr>
              <a:r>
                <a:rPr lang="en-US" sz="2100">
                  <a:solidFill>
                    <a:srgbClr val="000000"/>
                  </a:solidFill>
                  <a:latin typeface="Inter"/>
                  <a:ea typeface="Inter"/>
                </a:rPr>
                <a:t>“PLATAFORMAS, DATOS E INTELIG﻿ENCIA ARTIFICIAL. EVALUANDO LA NUEVA REGULACIÓN EUROPEA”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7878216"/>
              <a:ext cx="11431547" cy="106341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4473A"/>
                  </a:solidFill>
                  <a:latin typeface="Inter"/>
                </a:rPr>
                <a:t>ANTONIO CÁNOVAS LÓPEZ </a:t>
              </a:r>
            </a:p>
            <a:p>
              <a:pPr>
                <a:lnSpc>
                  <a:spcPts val="3080"/>
                </a:lnSpc>
              </a:pPr>
              <a:endParaRPr lang="en-US" sz="2499">
                <a:solidFill>
                  <a:srgbClr val="04473A"/>
                </a:solidFill>
                <a:latin typeface="Inter"/>
              </a:endParaRPr>
            </a:p>
          </p:txBody>
        </p:sp>
      </p:grpSp>
      <p:sp>
        <p:nvSpPr>
          <p:cNvPr id="10" name="Freeform 10"/>
          <p:cNvSpPr/>
          <p:nvPr/>
        </p:nvSpPr>
        <p:spPr>
          <a:xfrm rot="2151761">
            <a:off x="12498430" y="-4818544"/>
            <a:ext cx="10454404" cy="7622211"/>
          </a:xfrm>
          <a:custGeom>
            <a:avLst/>
            <a:gdLst/>
            <a:ahLst/>
            <a:cxnLst/>
            <a:rect l="l" t="t" r="r" b="b"/>
            <a:pathLst>
              <a:path w="10454404" h="7622211">
                <a:moveTo>
                  <a:pt x="0" y="0"/>
                </a:moveTo>
                <a:lnTo>
                  <a:pt x="10454405" y="0"/>
                </a:lnTo>
                <a:lnTo>
                  <a:pt x="10454405" y="7622212"/>
                </a:lnTo>
                <a:lnTo>
                  <a:pt x="0" y="762221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>
          <a:xfrm>
            <a:off x="12217874" y="782211"/>
            <a:ext cx="1109834" cy="1109834"/>
          </a:xfrm>
          <a:custGeom>
            <a:avLst/>
            <a:gdLst/>
            <a:ahLst/>
            <a:cxnLst/>
            <a:rect l="l" t="t" r="r" b="b"/>
            <a:pathLst>
              <a:path w="1109834" h="1109834">
                <a:moveTo>
                  <a:pt x="0" y="0"/>
                </a:moveTo>
                <a:lnTo>
                  <a:pt x="1109834" y="0"/>
                </a:lnTo>
                <a:lnTo>
                  <a:pt x="1109834" y="1109833"/>
                </a:lnTo>
                <a:lnTo>
                  <a:pt x="0" y="1109833"/>
                </a:lnTo>
                <a:lnTo>
                  <a:pt x="0" y="0"/>
                </a:lnTo>
                <a:close/>
              </a:path>
            </a:pathLst>
          </a:custGeom>
          <a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492594" y="-2548348"/>
            <a:ext cx="18554896" cy="15383696"/>
          </a:xfrm>
          <a:custGeom>
            <a:avLst/>
            <a:gdLst/>
            <a:ahLst/>
            <a:cxnLst/>
            <a:rect l="l" t="t" r="r" b="b"/>
            <a:pathLst>
              <a:path w="18554896" h="15383696">
                <a:moveTo>
                  <a:pt x="0" y="0"/>
                </a:moveTo>
                <a:lnTo>
                  <a:pt x="18554896" y="0"/>
                </a:lnTo>
                <a:lnTo>
                  <a:pt x="18554896" y="15383696"/>
                </a:lnTo>
                <a:lnTo>
                  <a:pt x="0" y="153836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3" name="Group 3"/>
          <p:cNvGrpSpPr/>
          <p:nvPr/>
        </p:nvGrpSpPr>
        <p:grpSpPr>
          <a:xfrm>
            <a:off x="9490580" y="1772702"/>
            <a:ext cx="6953997" cy="1466291"/>
            <a:chOff x="0" y="0"/>
            <a:chExt cx="4750317" cy="100163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750317" cy="1001632"/>
            </a:xfrm>
            <a:custGeom>
              <a:avLst/>
              <a:gdLst/>
              <a:ahLst/>
              <a:cxnLst/>
              <a:rect l="l" t="t" r="r" b="b"/>
              <a:pathLst>
                <a:path w="4750317" h="1001632">
                  <a:moveTo>
                    <a:pt x="4625857" y="1001632"/>
                  </a:moveTo>
                  <a:lnTo>
                    <a:pt x="124460" y="1001632"/>
                  </a:lnTo>
                  <a:cubicBezTo>
                    <a:pt x="55880" y="1001632"/>
                    <a:pt x="0" y="945752"/>
                    <a:pt x="0" y="87717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625857" y="0"/>
                  </a:lnTo>
                  <a:cubicBezTo>
                    <a:pt x="4694437" y="0"/>
                    <a:pt x="4750317" y="55880"/>
                    <a:pt x="4750317" y="124460"/>
                  </a:cubicBezTo>
                  <a:lnTo>
                    <a:pt x="4750317" y="877172"/>
                  </a:lnTo>
                  <a:cubicBezTo>
                    <a:pt x="4750317" y="945752"/>
                    <a:pt x="4694437" y="1001632"/>
                    <a:pt x="4625857" y="1001632"/>
                  </a:cubicBezTo>
                  <a:close/>
                </a:path>
              </a:pathLst>
            </a:custGeom>
            <a:solidFill>
              <a:srgbClr val="F1F1F1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815906" y="1971177"/>
            <a:ext cx="6303346" cy="10121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04473A"/>
                </a:solidFill>
                <a:latin typeface="Inter Bold"/>
              </a:rPr>
              <a:t>Acción contra la desinformación basada en Gestión de Riesgos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642456" y="1772702"/>
            <a:ext cx="6388082" cy="7429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79"/>
              </a:lnSpc>
            </a:pPr>
            <a:endParaRPr/>
          </a:p>
        </p:txBody>
      </p:sp>
      <p:grpSp>
        <p:nvGrpSpPr>
          <p:cNvPr id="7" name="Group 7"/>
          <p:cNvGrpSpPr/>
          <p:nvPr/>
        </p:nvGrpSpPr>
        <p:grpSpPr>
          <a:xfrm>
            <a:off x="250773" y="1772702"/>
            <a:ext cx="8338894" cy="1768037"/>
            <a:chOff x="0" y="0"/>
            <a:chExt cx="11118525" cy="2357383"/>
          </a:xfrm>
        </p:grpSpPr>
        <p:sp>
          <p:nvSpPr>
            <p:cNvPr id="8" name="TextBox 8"/>
            <p:cNvSpPr txBox="1"/>
            <p:nvPr/>
          </p:nvSpPr>
          <p:spPr>
            <a:xfrm>
              <a:off x="0" y="-9525"/>
              <a:ext cx="11118525" cy="13430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Conclusiones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732261"/>
              <a:ext cx="11118525" cy="622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19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917823" y="6197182"/>
            <a:ext cx="5294871" cy="3253939"/>
          </a:xfrm>
          <a:custGeom>
            <a:avLst/>
            <a:gdLst/>
            <a:ahLst/>
            <a:cxnLst/>
            <a:rect l="l" t="t" r="r" b="b"/>
            <a:pathLst>
              <a:path w="5294871" h="3253939">
                <a:moveTo>
                  <a:pt x="0" y="0"/>
                </a:moveTo>
                <a:lnTo>
                  <a:pt x="5294871" y="0"/>
                </a:lnTo>
                <a:lnTo>
                  <a:pt x="5294871" y="3253939"/>
                </a:lnTo>
                <a:lnTo>
                  <a:pt x="0" y="32539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1" name="Freeform 11"/>
          <p:cNvSpPr/>
          <p:nvPr/>
        </p:nvSpPr>
        <p:spPr>
          <a:xfrm>
            <a:off x="-874651" y="4386946"/>
            <a:ext cx="5294871" cy="3253939"/>
          </a:xfrm>
          <a:custGeom>
            <a:avLst/>
            <a:gdLst/>
            <a:ahLst/>
            <a:cxnLst/>
            <a:rect l="l" t="t" r="r" b="b"/>
            <a:pathLst>
              <a:path w="5294871" h="3253939">
                <a:moveTo>
                  <a:pt x="0" y="0"/>
                </a:moveTo>
                <a:lnTo>
                  <a:pt x="5294871" y="0"/>
                </a:lnTo>
                <a:lnTo>
                  <a:pt x="5294871" y="3253939"/>
                </a:lnTo>
                <a:lnTo>
                  <a:pt x="0" y="325393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2" name="Freeform 12"/>
          <p:cNvSpPr/>
          <p:nvPr/>
        </p:nvSpPr>
        <p:spPr>
          <a:xfrm>
            <a:off x="2189062" y="4082636"/>
            <a:ext cx="5294871" cy="3253939"/>
          </a:xfrm>
          <a:custGeom>
            <a:avLst/>
            <a:gdLst/>
            <a:ahLst/>
            <a:cxnLst/>
            <a:rect l="l" t="t" r="r" b="b"/>
            <a:pathLst>
              <a:path w="5294871" h="3253939">
                <a:moveTo>
                  <a:pt x="0" y="0"/>
                </a:moveTo>
                <a:lnTo>
                  <a:pt x="5294871" y="0"/>
                </a:lnTo>
                <a:lnTo>
                  <a:pt x="5294871" y="3253939"/>
                </a:lnTo>
                <a:lnTo>
                  <a:pt x="0" y="325393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13" name="Group 13"/>
          <p:cNvGrpSpPr/>
          <p:nvPr/>
        </p:nvGrpSpPr>
        <p:grpSpPr>
          <a:xfrm>
            <a:off x="9490580" y="4243315"/>
            <a:ext cx="6953997" cy="1466291"/>
            <a:chOff x="0" y="0"/>
            <a:chExt cx="4750317" cy="100163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4750317" cy="1001632"/>
            </a:xfrm>
            <a:custGeom>
              <a:avLst/>
              <a:gdLst/>
              <a:ahLst/>
              <a:cxnLst/>
              <a:rect l="l" t="t" r="r" b="b"/>
              <a:pathLst>
                <a:path w="4750317" h="1001632">
                  <a:moveTo>
                    <a:pt x="4625857" y="1001632"/>
                  </a:moveTo>
                  <a:lnTo>
                    <a:pt x="124460" y="1001632"/>
                  </a:lnTo>
                  <a:cubicBezTo>
                    <a:pt x="55880" y="1001632"/>
                    <a:pt x="0" y="945752"/>
                    <a:pt x="0" y="87717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625857" y="0"/>
                  </a:lnTo>
                  <a:cubicBezTo>
                    <a:pt x="4694437" y="0"/>
                    <a:pt x="4750317" y="55880"/>
                    <a:pt x="4750317" y="124460"/>
                  </a:cubicBezTo>
                  <a:lnTo>
                    <a:pt x="4750317" y="877172"/>
                  </a:lnTo>
                  <a:cubicBezTo>
                    <a:pt x="4750317" y="945752"/>
                    <a:pt x="4694437" y="1001632"/>
                    <a:pt x="4625857" y="1001632"/>
                  </a:cubicBezTo>
                  <a:close/>
                </a:path>
              </a:pathLst>
            </a:custGeom>
            <a:solidFill>
              <a:srgbClr val="F1F1F1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9815906" y="4441790"/>
            <a:ext cx="6303346" cy="10121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04473A"/>
                </a:solidFill>
                <a:latin typeface="Inter Bold"/>
              </a:rPr>
              <a:t>Cumplimiento parcial de compromisos CoP</a:t>
            </a:r>
          </a:p>
        </p:txBody>
      </p:sp>
      <p:grpSp>
        <p:nvGrpSpPr>
          <p:cNvPr id="16" name="Group 16"/>
          <p:cNvGrpSpPr/>
          <p:nvPr/>
        </p:nvGrpSpPr>
        <p:grpSpPr>
          <a:xfrm>
            <a:off x="9506182" y="6709731"/>
            <a:ext cx="6953997" cy="1466291"/>
            <a:chOff x="0" y="0"/>
            <a:chExt cx="4750317" cy="1001632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4750317" cy="1001632"/>
            </a:xfrm>
            <a:custGeom>
              <a:avLst/>
              <a:gdLst/>
              <a:ahLst/>
              <a:cxnLst/>
              <a:rect l="l" t="t" r="r" b="b"/>
              <a:pathLst>
                <a:path w="4750317" h="1001632">
                  <a:moveTo>
                    <a:pt x="4625857" y="1001632"/>
                  </a:moveTo>
                  <a:lnTo>
                    <a:pt x="124460" y="1001632"/>
                  </a:lnTo>
                  <a:cubicBezTo>
                    <a:pt x="55880" y="1001632"/>
                    <a:pt x="0" y="945752"/>
                    <a:pt x="0" y="87717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625857" y="0"/>
                  </a:lnTo>
                  <a:cubicBezTo>
                    <a:pt x="4694437" y="0"/>
                    <a:pt x="4750317" y="55880"/>
                    <a:pt x="4750317" y="124460"/>
                  </a:cubicBezTo>
                  <a:lnTo>
                    <a:pt x="4750317" y="877172"/>
                  </a:lnTo>
                  <a:cubicBezTo>
                    <a:pt x="4750317" y="945752"/>
                    <a:pt x="4694437" y="1001632"/>
                    <a:pt x="4625857" y="1001632"/>
                  </a:cubicBezTo>
                  <a:close/>
                </a:path>
              </a:pathLst>
            </a:custGeom>
            <a:solidFill>
              <a:srgbClr val="F1F1F1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9815906" y="6908206"/>
            <a:ext cx="6303346" cy="10121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59"/>
              </a:lnSpc>
            </a:pPr>
            <a:r>
              <a:rPr lang="en-US" sz="2899">
                <a:solidFill>
                  <a:srgbClr val="04473A"/>
                </a:solidFill>
                <a:latin typeface="Inter Bold"/>
              </a:rPr>
              <a:t>Laguna regulatoria para los Fact-checkers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7875563" y="9128521"/>
            <a:ext cx="10184031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-1814442" y="4131443"/>
            <a:ext cx="14618496" cy="1114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849"/>
              </a:lnSpc>
            </a:pPr>
            <a:r>
              <a:rPr lang="en-US" sz="7374">
                <a:solidFill>
                  <a:srgbClr val="04473A"/>
                </a:solidFill>
                <a:latin typeface="Inter"/>
              </a:rPr>
              <a:t>Muchas gracias</a:t>
            </a:r>
          </a:p>
        </p:txBody>
      </p:sp>
      <p:sp>
        <p:nvSpPr>
          <p:cNvPr id="3" name="Freeform 3"/>
          <p:cNvSpPr/>
          <p:nvPr/>
        </p:nvSpPr>
        <p:spPr>
          <a:xfrm>
            <a:off x="11434765" y="1475756"/>
            <a:ext cx="4522539" cy="6172200"/>
          </a:xfrm>
          <a:custGeom>
            <a:avLst/>
            <a:gdLst/>
            <a:ahLst/>
            <a:cxnLst/>
            <a:rect l="l" t="t" r="r" b="b"/>
            <a:pathLst>
              <a:path w="4522539" h="6172200">
                <a:moveTo>
                  <a:pt x="0" y="0"/>
                </a:moveTo>
                <a:lnTo>
                  <a:pt x="4522539" y="0"/>
                </a:lnTo>
                <a:lnTo>
                  <a:pt x="4522539" y="6172200"/>
                </a:lnTo>
                <a:lnTo>
                  <a:pt x="0" y="6172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4" name="Freeform 4"/>
          <p:cNvSpPr/>
          <p:nvPr/>
        </p:nvSpPr>
        <p:spPr>
          <a:xfrm>
            <a:off x="13395847" y="7721426"/>
            <a:ext cx="5122913" cy="3073748"/>
          </a:xfrm>
          <a:custGeom>
            <a:avLst/>
            <a:gdLst/>
            <a:ahLst/>
            <a:cxnLst/>
            <a:rect l="l" t="t" r="r" b="b"/>
            <a:pathLst>
              <a:path w="5122913" h="3073748">
                <a:moveTo>
                  <a:pt x="0" y="0"/>
                </a:moveTo>
                <a:lnTo>
                  <a:pt x="5122913" y="0"/>
                </a:lnTo>
                <a:lnTo>
                  <a:pt x="5122913" y="3073748"/>
                </a:lnTo>
                <a:lnTo>
                  <a:pt x="0" y="30737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17198746" y="1342435"/>
            <a:ext cx="2055611" cy="2717755"/>
          </a:xfrm>
          <a:custGeom>
            <a:avLst/>
            <a:gdLst/>
            <a:ahLst/>
            <a:cxnLst/>
            <a:rect l="l" t="t" r="r" b="b"/>
            <a:pathLst>
              <a:path w="2055611" h="2717755">
                <a:moveTo>
                  <a:pt x="0" y="0"/>
                </a:moveTo>
                <a:lnTo>
                  <a:pt x="2055611" y="0"/>
                </a:lnTo>
                <a:lnTo>
                  <a:pt x="2055611" y="2717756"/>
                </a:lnTo>
                <a:lnTo>
                  <a:pt x="0" y="2717756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6" name="Freeform 6"/>
          <p:cNvSpPr/>
          <p:nvPr/>
        </p:nvSpPr>
        <p:spPr>
          <a:xfrm>
            <a:off x="8116194" y="-761411"/>
            <a:ext cx="3993368" cy="2853443"/>
          </a:xfrm>
          <a:custGeom>
            <a:avLst/>
            <a:gdLst/>
            <a:ahLst/>
            <a:cxnLst/>
            <a:rect l="l" t="t" r="r" b="b"/>
            <a:pathLst>
              <a:path w="3993368" h="2853443">
                <a:moveTo>
                  <a:pt x="0" y="0"/>
                </a:moveTo>
                <a:lnTo>
                  <a:pt x="3993369" y="0"/>
                </a:lnTo>
                <a:lnTo>
                  <a:pt x="3993369" y="2853443"/>
                </a:lnTo>
                <a:lnTo>
                  <a:pt x="0" y="2853443"/>
                </a:lnTo>
                <a:lnTo>
                  <a:pt x="0" y="0"/>
                </a:lnTo>
                <a:close/>
              </a:path>
            </a:pathLst>
          </a:custGeom>
          <a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TextBox 7"/>
          <p:cNvSpPr txBox="1"/>
          <p:nvPr/>
        </p:nvSpPr>
        <p:spPr>
          <a:xfrm>
            <a:off x="1495117" y="7834359"/>
            <a:ext cx="7999377" cy="1243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>
                <a:solidFill>
                  <a:srgbClr val="04473A"/>
                </a:solidFill>
                <a:latin typeface="Inter"/>
              </a:rPr>
              <a:t>CONGRESO</a:t>
            </a:r>
          </a:p>
          <a:p>
            <a:pPr algn="ctr">
              <a:lnSpc>
                <a:spcPts val="3359"/>
              </a:lnSpc>
              <a:spcBef>
                <a:spcPct val="0"/>
              </a:spcBef>
            </a:pPr>
            <a:r>
              <a:rPr lang="en-US" sz="2400">
                <a:solidFill>
                  <a:srgbClr val="04473A"/>
                </a:solidFill>
                <a:latin typeface="Inter"/>
                <a:ea typeface="Inter"/>
              </a:rPr>
              <a:t>“PLATAFORMAS, DATOS E INTELIG﻿ENCIA ARTIFICIAL. EVALUANDO LA NUEVA REGULACIÓN EUROPEA”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2611995"/>
            <a:ext cx="9352690" cy="4152177"/>
            <a:chOff x="0" y="0"/>
            <a:chExt cx="12470254" cy="5536236"/>
          </a:xfrm>
        </p:grpSpPr>
        <p:sp>
          <p:nvSpPr>
            <p:cNvPr id="3" name="TextBox 3"/>
            <p:cNvSpPr txBox="1"/>
            <p:nvPr/>
          </p:nvSpPr>
          <p:spPr>
            <a:xfrm>
              <a:off x="0" y="37747"/>
              <a:ext cx="12470254" cy="20351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199"/>
                </a:lnSpc>
              </a:pPr>
              <a:r>
                <a:rPr lang="en-US" sz="5999">
                  <a:solidFill>
                    <a:srgbClr val="04473A"/>
                  </a:solidFill>
                  <a:latin typeface="Inter Bold"/>
                </a:rPr>
                <a:t>DESINFORMACIÓN</a:t>
              </a:r>
            </a:p>
            <a:p>
              <a:pPr algn="ctr">
                <a:lnSpc>
                  <a:spcPts val="2520"/>
                </a:lnSpc>
              </a:pPr>
              <a:r>
                <a:rPr lang="en-US" sz="2100">
                  <a:solidFill>
                    <a:srgbClr val="04473A"/>
                  </a:solidFill>
                  <a:latin typeface="Inter Bold"/>
                </a:rPr>
                <a:t>Comunicación sobre la lucha contra la desinformación en línea</a:t>
              </a:r>
            </a:p>
            <a:p>
              <a:pPr algn="ctr">
                <a:lnSpc>
                  <a:spcPts val="2520"/>
                </a:lnSpc>
              </a:pPr>
              <a:r>
                <a:rPr lang="en-US" sz="2100">
                  <a:solidFill>
                    <a:srgbClr val="04473A"/>
                  </a:solidFill>
                  <a:latin typeface="Inter Bold"/>
                </a:rPr>
                <a:t>COM(2018) 236 final de 26 de abril de 2018</a:t>
              </a: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2861898"/>
              <a:ext cx="12470254" cy="25539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884"/>
                </a:lnSpc>
              </a:pPr>
              <a:r>
                <a:rPr lang="en-US" sz="2775">
                  <a:solidFill>
                    <a:srgbClr val="000000"/>
                  </a:solidFill>
                  <a:latin typeface="Inter"/>
                </a:rPr>
                <a:t>«</a:t>
              </a:r>
              <a:r>
                <a:rPr lang="en-US" sz="2775">
                  <a:solidFill>
                    <a:srgbClr val="000000"/>
                  </a:solidFill>
                  <a:latin typeface="Inter Bold"/>
                </a:rPr>
                <a:t>Información verificablemente falsa o engañosa</a:t>
              </a:r>
              <a:r>
                <a:rPr lang="en-US" sz="2775">
                  <a:solidFill>
                    <a:srgbClr val="000000"/>
                  </a:solidFill>
                  <a:latin typeface="Inter"/>
                </a:rPr>
                <a:t> que se crea, presenta y divulga con fines lucrativos o para engañar deliberadamente a la población, y que puede causar un </a:t>
              </a:r>
              <a:r>
                <a:rPr lang="en-US" sz="2775">
                  <a:solidFill>
                    <a:srgbClr val="000000"/>
                  </a:solidFill>
                  <a:latin typeface="Inter Bold"/>
                </a:rPr>
                <a:t>perjuicio público</a:t>
              </a:r>
              <a:r>
                <a:rPr lang="en-US" sz="2775">
                  <a:solidFill>
                    <a:srgbClr val="000000"/>
                  </a:solidFill>
                  <a:latin typeface="Inter"/>
                </a:rPr>
                <a:t>»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1698413" y="1669354"/>
            <a:ext cx="5560887" cy="6948291"/>
            <a:chOff x="0" y="0"/>
            <a:chExt cx="6350000" cy="793428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7934282"/>
            </a:xfrm>
            <a:custGeom>
              <a:avLst/>
              <a:gdLst/>
              <a:ahLst/>
              <a:cxnLst/>
              <a:rect l="l" t="t" r="r" b="b"/>
              <a:pathLst>
                <a:path w="6350000" h="7934282">
                  <a:moveTo>
                    <a:pt x="0" y="7532279"/>
                  </a:moveTo>
                  <a:lnTo>
                    <a:pt x="0" y="402004"/>
                  </a:lnTo>
                  <a:cubicBezTo>
                    <a:pt x="0" y="179844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180902"/>
                    <a:pt x="6350000" y="402004"/>
                  </a:cubicBezTo>
                  <a:lnTo>
                    <a:pt x="6350000" y="7532279"/>
                  </a:lnTo>
                  <a:cubicBezTo>
                    <a:pt x="6350000" y="7754438"/>
                    <a:pt x="6134100" y="7934282"/>
                    <a:pt x="5867400" y="7934282"/>
                  </a:cubicBezTo>
                  <a:lnTo>
                    <a:pt x="482600" y="7934282"/>
                  </a:lnTo>
                  <a:cubicBezTo>
                    <a:pt x="217170" y="7934282"/>
                    <a:pt x="0" y="7754438"/>
                    <a:pt x="0" y="7532279"/>
                  </a:cubicBezTo>
                  <a:close/>
                </a:path>
              </a:pathLst>
            </a:custGeom>
            <a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87500" t="-385" b="-19663"/>
              </a:stretch>
            </a:blip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4051985" y="9248775"/>
            <a:ext cx="10184031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527" y="6211504"/>
            <a:ext cx="18288000" cy="77831"/>
          </a:xfrm>
          <a:prstGeom prst="line">
            <a:avLst/>
          </a:prstGeom>
          <a:ln w="247650" cap="flat">
            <a:solidFill>
              <a:srgbClr val="3A5B4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s-ES"/>
          </a:p>
        </p:txBody>
      </p:sp>
      <p:sp>
        <p:nvSpPr>
          <p:cNvPr id="3" name="AutoShape 3"/>
          <p:cNvSpPr/>
          <p:nvPr/>
        </p:nvSpPr>
        <p:spPr>
          <a:xfrm>
            <a:off x="2197981" y="6395989"/>
            <a:ext cx="1878" cy="2115519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4" name="TextBox 4"/>
          <p:cNvSpPr txBox="1"/>
          <p:nvPr/>
        </p:nvSpPr>
        <p:spPr>
          <a:xfrm>
            <a:off x="4158819" y="8483818"/>
            <a:ext cx="1677227" cy="183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35"/>
              </a:lnSpc>
              <a:spcBef>
                <a:spcPct val="0"/>
              </a:spcBef>
            </a:pPr>
            <a:endParaRPr/>
          </a:p>
        </p:txBody>
      </p:sp>
      <p:sp>
        <p:nvSpPr>
          <p:cNvPr id="5" name="AutoShape 5"/>
          <p:cNvSpPr/>
          <p:nvPr/>
        </p:nvSpPr>
        <p:spPr>
          <a:xfrm flipV="1">
            <a:off x="4295979" y="3734794"/>
            <a:ext cx="0" cy="2429983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6" name="AutoShape 6"/>
          <p:cNvSpPr/>
          <p:nvPr/>
        </p:nvSpPr>
        <p:spPr>
          <a:xfrm>
            <a:off x="14236015" y="6395989"/>
            <a:ext cx="0" cy="2458982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7" name="AutoShape 7"/>
          <p:cNvSpPr/>
          <p:nvPr/>
        </p:nvSpPr>
        <p:spPr>
          <a:xfrm flipH="1" flipV="1">
            <a:off x="1165860" y="4667558"/>
            <a:ext cx="0" cy="1528250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grpSp>
        <p:nvGrpSpPr>
          <p:cNvPr id="8" name="Group 8"/>
          <p:cNvGrpSpPr/>
          <p:nvPr/>
        </p:nvGrpSpPr>
        <p:grpSpPr>
          <a:xfrm>
            <a:off x="11096894" y="2640763"/>
            <a:ext cx="2134621" cy="1185471"/>
            <a:chOff x="0" y="0"/>
            <a:chExt cx="2846161" cy="1580628"/>
          </a:xfrm>
        </p:grpSpPr>
        <p:sp>
          <p:nvSpPr>
            <p:cNvPr id="9" name="TextBox 9"/>
            <p:cNvSpPr txBox="1"/>
            <p:nvPr/>
          </p:nvSpPr>
          <p:spPr>
            <a:xfrm>
              <a:off x="0" y="1345472"/>
              <a:ext cx="2846161" cy="235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435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38100"/>
              <a:ext cx="2846161" cy="12343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3"/>
                </a:lnSpc>
                <a:spcBef>
                  <a:spcPct val="0"/>
                </a:spcBef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Plan de Acción para la Democracia Europea</a:t>
              </a:r>
            </a:p>
          </p:txBody>
        </p:sp>
      </p:grpSp>
      <p:sp>
        <p:nvSpPr>
          <p:cNvPr id="11" name="AutoShape 11"/>
          <p:cNvSpPr/>
          <p:nvPr/>
        </p:nvSpPr>
        <p:spPr>
          <a:xfrm flipV="1">
            <a:off x="12157541" y="3826234"/>
            <a:ext cx="6663" cy="2338543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2" name="Freeform 12"/>
          <p:cNvSpPr/>
          <p:nvPr/>
        </p:nvSpPr>
        <p:spPr>
          <a:xfrm rot="2151761">
            <a:off x="11602268" y="-4877242"/>
            <a:ext cx="10454404" cy="7622211"/>
          </a:xfrm>
          <a:custGeom>
            <a:avLst/>
            <a:gdLst/>
            <a:ahLst/>
            <a:cxnLst/>
            <a:rect l="l" t="t" r="r" b="b"/>
            <a:pathLst>
              <a:path w="10454404" h="7622211">
                <a:moveTo>
                  <a:pt x="0" y="0"/>
                </a:moveTo>
                <a:lnTo>
                  <a:pt x="10454405" y="0"/>
                </a:lnTo>
                <a:lnTo>
                  <a:pt x="10454405" y="7622211"/>
                </a:lnTo>
                <a:lnTo>
                  <a:pt x="0" y="76222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13" name="TextBox 13"/>
          <p:cNvSpPr txBox="1"/>
          <p:nvPr/>
        </p:nvSpPr>
        <p:spPr>
          <a:xfrm>
            <a:off x="5658979" y="8630935"/>
            <a:ext cx="1791670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>
                <a:solidFill>
                  <a:srgbClr val="010101"/>
                </a:solidFill>
                <a:latin typeface="Public Sans Bold"/>
              </a:rPr>
              <a:t>Plan de Acción contra la Desinformación</a:t>
            </a:r>
          </a:p>
        </p:txBody>
      </p:sp>
      <p:sp>
        <p:nvSpPr>
          <p:cNvPr id="14" name="AutoShape 14"/>
          <p:cNvSpPr/>
          <p:nvPr/>
        </p:nvSpPr>
        <p:spPr>
          <a:xfrm flipH="1">
            <a:off x="6554813" y="6395989"/>
            <a:ext cx="0" cy="2127649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grpSp>
        <p:nvGrpSpPr>
          <p:cNvPr id="15" name="Group 15"/>
          <p:cNvGrpSpPr/>
          <p:nvPr/>
        </p:nvGrpSpPr>
        <p:grpSpPr>
          <a:xfrm>
            <a:off x="7703373" y="3492284"/>
            <a:ext cx="1677227" cy="871146"/>
            <a:chOff x="0" y="0"/>
            <a:chExt cx="2236303" cy="1161528"/>
          </a:xfrm>
        </p:grpSpPr>
        <p:sp>
          <p:nvSpPr>
            <p:cNvPr id="16" name="TextBox 16"/>
            <p:cNvSpPr txBox="1"/>
            <p:nvPr/>
          </p:nvSpPr>
          <p:spPr>
            <a:xfrm>
              <a:off x="0" y="926372"/>
              <a:ext cx="2236303" cy="235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435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2236303" cy="8152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3"/>
                </a:lnSpc>
                <a:spcBef>
                  <a:spcPct val="0"/>
                </a:spcBef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Sistema Alerta Rápida</a:t>
              </a:r>
            </a:p>
          </p:txBody>
        </p:sp>
      </p:grpSp>
      <p:sp>
        <p:nvSpPr>
          <p:cNvPr id="18" name="AutoShape 18"/>
          <p:cNvSpPr/>
          <p:nvPr/>
        </p:nvSpPr>
        <p:spPr>
          <a:xfrm flipV="1">
            <a:off x="8541986" y="4363430"/>
            <a:ext cx="0" cy="1801347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9" name="AutoShape 19"/>
          <p:cNvSpPr/>
          <p:nvPr/>
        </p:nvSpPr>
        <p:spPr>
          <a:xfrm>
            <a:off x="10681268" y="6395989"/>
            <a:ext cx="3572" cy="1733666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20" name="Freeform 20"/>
          <p:cNvSpPr/>
          <p:nvPr/>
        </p:nvSpPr>
        <p:spPr>
          <a:xfrm>
            <a:off x="1390921" y="4684142"/>
            <a:ext cx="646225" cy="400659"/>
          </a:xfrm>
          <a:custGeom>
            <a:avLst/>
            <a:gdLst/>
            <a:ahLst/>
            <a:cxnLst/>
            <a:rect l="l" t="t" r="r" b="b"/>
            <a:pathLst>
              <a:path w="646225" h="400659">
                <a:moveTo>
                  <a:pt x="0" y="0"/>
                </a:moveTo>
                <a:lnTo>
                  <a:pt x="646225" y="0"/>
                </a:lnTo>
                <a:lnTo>
                  <a:pt x="646225" y="400659"/>
                </a:lnTo>
                <a:lnTo>
                  <a:pt x="0" y="400659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1" name="Freeform 21"/>
          <p:cNvSpPr/>
          <p:nvPr/>
        </p:nvSpPr>
        <p:spPr>
          <a:xfrm>
            <a:off x="10140568" y="8209612"/>
            <a:ext cx="1081400" cy="760497"/>
          </a:xfrm>
          <a:custGeom>
            <a:avLst/>
            <a:gdLst/>
            <a:ahLst/>
            <a:cxnLst/>
            <a:rect l="l" t="t" r="r" b="b"/>
            <a:pathLst>
              <a:path w="1081400" h="760497">
                <a:moveTo>
                  <a:pt x="0" y="0"/>
                </a:moveTo>
                <a:lnTo>
                  <a:pt x="1081400" y="0"/>
                </a:lnTo>
                <a:lnTo>
                  <a:pt x="1081400" y="760497"/>
                </a:lnTo>
                <a:lnTo>
                  <a:pt x="0" y="760497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2" name="TextBox 22"/>
          <p:cNvSpPr txBox="1"/>
          <p:nvPr/>
        </p:nvSpPr>
        <p:spPr>
          <a:xfrm>
            <a:off x="1151407" y="8673555"/>
            <a:ext cx="2093149" cy="935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3"/>
              </a:lnSpc>
              <a:spcBef>
                <a:spcPct val="0"/>
              </a:spcBef>
            </a:pPr>
            <a:r>
              <a:rPr lang="en-US" sz="1802">
                <a:solidFill>
                  <a:srgbClr val="010101"/>
                </a:solidFill>
                <a:latin typeface="Public Sans Bold"/>
              </a:rPr>
              <a:t>Marco común de lucha contra las amenazas híbridas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231414" y="8101936"/>
            <a:ext cx="2009203" cy="183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435"/>
              </a:lnSpc>
              <a:spcBef>
                <a:spcPct val="0"/>
              </a:spcBef>
            </a:pPr>
            <a:endParaRPr/>
          </a:p>
        </p:txBody>
      </p:sp>
      <p:sp>
        <p:nvSpPr>
          <p:cNvPr id="24" name="TextBox 24"/>
          <p:cNvSpPr txBox="1"/>
          <p:nvPr/>
        </p:nvSpPr>
        <p:spPr>
          <a:xfrm>
            <a:off x="13080027" y="8816871"/>
            <a:ext cx="2311976" cy="935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3"/>
              </a:lnSpc>
              <a:spcBef>
                <a:spcPct val="0"/>
              </a:spcBef>
            </a:pPr>
            <a:r>
              <a:rPr lang="en-US" sz="1802">
                <a:solidFill>
                  <a:srgbClr val="010101"/>
                </a:solidFill>
                <a:latin typeface="Public Sans Bold"/>
              </a:rPr>
              <a:t>Plan de Acción para la Democracia Europea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2037146" y="2863648"/>
            <a:ext cx="4517668" cy="871146"/>
            <a:chOff x="0" y="0"/>
            <a:chExt cx="6023557" cy="1161528"/>
          </a:xfrm>
        </p:grpSpPr>
        <p:sp>
          <p:nvSpPr>
            <p:cNvPr id="26" name="TextBox 26"/>
            <p:cNvSpPr txBox="1"/>
            <p:nvPr/>
          </p:nvSpPr>
          <p:spPr>
            <a:xfrm>
              <a:off x="0" y="926372"/>
              <a:ext cx="6023557" cy="235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435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38100"/>
              <a:ext cx="6023557" cy="8152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3"/>
                </a:lnSpc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Código de Buenas Prácticas</a:t>
              </a:r>
            </a:p>
            <a:p>
              <a:pPr algn="ctr">
                <a:lnSpc>
                  <a:spcPts val="2523"/>
                </a:lnSpc>
                <a:spcBef>
                  <a:spcPct val="0"/>
                </a:spcBef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en materia de Desinformación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317102" y="3957679"/>
            <a:ext cx="1697516" cy="871146"/>
            <a:chOff x="0" y="0"/>
            <a:chExt cx="2263355" cy="1161528"/>
          </a:xfrm>
        </p:grpSpPr>
        <p:sp>
          <p:nvSpPr>
            <p:cNvPr id="29" name="TextBox 29"/>
            <p:cNvSpPr txBox="1"/>
            <p:nvPr/>
          </p:nvSpPr>
          <p:spPr>
            <a:xfrm>
              <a:off x="0" y="926372"/>
              <a:ext cx="2263355" cy="235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435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-38100"/>
              <a:ext cx="2263355" cy="8152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3"/>
                </a:lnSpc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Creación </a:t>
              </a:r>
            </a:p>
            <a:p>
              <a:pPr algn="ctr">
                <a:lnSpc>
                  <a:spcPts val="2523"/>
                </a:lnSpc>
                <a:spcBef>
                  <a:spcPct val="0"/>
                </a:spcBef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East Stratcom</a:t>
              </a:r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2499294" y="660742"/>
            <a:ext cx="12085385" cy="14859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</a:pPr>
            <a:r>
              <a:rPr lang="en-US" sz="4900">
                <a:solidFill>
                  <a:srgbClr val="04473A"/>
                </a:solidFill>
                <a:latin typeface="Inter Bold"/>
              </a:rPr>
              <a:t>Acción de la UE contra la desinformación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14236116" y="3323411"/>
            <a:ext cx="2193783" cy="871146"/>
            <a:chOff x="0" y="0"/>
            <a:chExt cx="2925043" cy="1161528"/>
          </a:xfrm>
        </p:grpSpPr>
        <p:sp>
          <p:nvSpPr>
            <p:cNvPr id="33" name="TextBox 33"/>
            <p:cNvSpPr txBox="1"/>
            <p:nvPr/>
          </p:nvSpPr>
          <p:spPr>
            <a:xfrm>
              <a:off x="0" y="926372"/>
              <a:ext cx="2925043" cy="2351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1435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0" y="-38100"/>
              <a:ext cx="2925043" cy="8152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3"/>
                </a:lnSpc>
                <a:spcBef>
                  <a:spcPct val="0"/>
                </a:spcBef>
              </a:pPr>
              <a:r>
                <a:rPr lang="en-US" sz="1802">
                  <a:solidFill>
                    <a:srgbClr val="010101"/>
                  </a:solidFill>
                  <a:latin typeface="Public Sans Bold"/>
                </a:rPr>
                <a:t>Código de Buenas Prácticas reforzado</a:t>
              </a:r>
            </a:p>
          </p:txBody>
        </p:sp>
      </p:grpSp>
      <p:sp>
        <p:nvSpPr>
          <p:cNvPr id="35" name="AutoShape 35"/>
          <p:cNvSpPr/>
          <p:nvPr/>
        </p:nvSpPr>
        <p:spPr>
          <a:xfrm flipH="1" flipV="1">
            <a:off x="15333008" y="4194557"/>
            <a:ext cx="0" cy="1970220"/>
          </a:xfrm>
          <a:prstGeom prst="line">
            <a:avLst/>
          </a:prstGeom>
          <a:ln w="28575" cap="flat">
            <a:solidFill>
              <a:srgbClr val="01145E"/>
            </a:solidFill>
            <a:prstDash val="solid"/>
            <a:headEnd type="none" w="sm" len="sm"/>
            <a:tailEnd type="oval" w="lg" len="lg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324375" y="0"/>
            <a:ext cx="18775639" cy="16079802"/>
            <a:chOff x="0" y="0"/>
            <a:chExt cx="11121901" cy="9525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121901" cy="9525000"/>
            </a:xfrm>
            <a:custGeom>
              <a:avLst/>
              <a:gdLst/>
              <a:ahLst/>
              <a:cxnLst/>
              <a:rect l="l" t="t" r="r" b="b"/>
              <a:pathLst>
                <a:path w="11121901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378145" y="0"/>
                    <a:pt x="845264" y="0"/>
                  </a:cubicBezTo>
                  <a:lnTo>
                    <a:pt x="10276636" y="0"/>
                  </a:lnTo>
                  <a:cubicBezTo>
                    <a:pt x="10743756" y="0"/>
                    <a:pt x="11121901" y="217170"/>
                    <a:pt x="11121901" y="482600"/>
                  </a:cubicBezTo>
                  <a:lnTo>
                    <a:pt x="11121901" y="9042400"/>
                  </a:lnTo>
                  <a:cubicBezTo>
                    <a:pt x="11121901" y="9309100"/>
                    <a:pt x="10743756" y="9525000"/>
                    <a:pt x="10276636" y="9525000"/>
                  </a:cubicBezTo>
                  <a:lnTo>
                    <a:pt x="845264" y="9525000"/>
                  </a:lnTo>
                  <a:cubicBezTo>
                    <a:pt x="380369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2" cstate="email">
                <a:alphaModFix amt="43999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75962" t="-16226" b="-20748"/>
              </a:stretch>
            </a:blip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9479248" y="2759764"/>
            <a:ext cx="7780052" cy="789137"/>
            <a:chOff x="0" y="0"/>
            <a:chExt cx="10373402" cy="1052182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10373402" cy="1052182"/>
              <a:chOff x="0" y="0"/>
              <a:chExt cx="6868241" cy="696651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0" y="0"/>
                <a:ext cx="6868241" cy="696651"/>
              </a:xfrm>
              <a:custGeom>
                <a:avLst/>
                <a:gdLst/>
                <a:ahLst/>
                <a:cxnLst/>
                <a:rect l="l" t="t" r="r" b="b"/>
                <a:pathLst>
                  <a:path w="6868241" h="696651">
                    <a:moveTo>
                      <a:pt x="6743781" y="696651"/>
                    </a:moveTo>
                    <a:lnTo>
                      <a:pt x="124460" y="696651"/>
                    </a:lnTo>
                    <a:cubicBezTo>
                      <a:pt x="55880" y="696651"/>
                      <a:pt x="0" y="640771"/>
                      <a:pt x="0" y="572191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743781" y="0"/>
                    </a:lnTo>
                    <a:cubicBezTo>
                      <a:pt x="6812361" y="0"/>
                      <a:pt x="6868241" y="55880"/>
                      <a:pt x="6868241" y="124460"/>
                    </a:cubicBezTo>
                    <a:lnTo>
                      <a:pt x="6868241" y="572191"/>
                    </a:lnTo>
                    <a:cubicBezTo>
                      <a:pt x="6868241" y="640771"/>
                      <a:pt x="6812361" y="696651"/>
                      <a:pt x="6743781" y="696651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" name="TextBox 7"/>
            <p:cNvSpPr txBox="1"/>
            <p:nvPr/>
          </p:nvSpPr>
          <p:spPr>
            <a:xfrm>
              <a:off x="343970" y="239706"/>
              <a:ext cx="9685462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399">
                  <a:solidFill>
                    <a:srgbClr val="000000"/>
                  </a:solidFill>
                  <a:latin typeface="Inter Bold"/>
                </a:rPr>
                <a:t>Riesgo sistémico</a:t>
              </a:r>
              <a:r>
                <a:rPr lang="en-US" sz="2399">
                  <a:solidFill>
                    <a:srgbClr val="000000"/>
                  </a:solidFill>
                  <a:latin typeface="Inter"/>
                </a:rPr>
                <a:t> (Cdos. 83, 84, 88, 95, 104, 106)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9479248" y="3906110"/>
            <a:ext cx="7582954" cy="743840"/>
            <a:chOff x="0" y="0"/>
            <a:chExt cx="10110605" cy="991786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110605" cy="991786"/>
              <a:chOff x="0" y="0"/>
              <a:chExt cx="6694243" cy="6604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6694243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694243" h="660400">
                    <a:moveTo>
                      <a:pt x="6569783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69783" y="0"/>
                    </a:lnTo>
                    <a:cubicBezTo>
                      <a:pt x="6638363" y="0"/>
                      <a:pt x="6694243" y="55880"/>
                      <a:pt x="6694243" y="124460"/>
                    </a:cubicBezTo>
                    <a:lnTo>
                      <a:pt x="6694243" y="535940"/>
                    </a:lnTo>
                    <a:cubicBezTo>
                      <a:pt x="6694243" y="604520"/>
                      <a:pt x="6638363" y="660400"/>
                      <a:pt x="6569783" y="6604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1" name="TextBox 11"/>
            <p:cNvSpPr txBox="1"/>
            <p:nvPr/>
          </p:nvSpPr>
          <p:spPr>
            <a:xfrm>
              <a:off x="335256" y="209508"/>
              <a:ext cx="9440093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 Bold"/>
                </a:rPr>
                <a:t>Obligaciones para VLOP y VLOSE</a:t>
              </a:r>
              <a:r>
                <a:rPr lang="en-US" sz="2400">
                  <a:solidFill>
                    <a:srgbClr val="000000"/>
                  </a:solidFill>
                  <a:latin typeface="Inter"/>
                </a:rPr>
                <a:t> (33.1)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479248" y="5029808"/>
            <a:ext cx="7582954" cy="743840"/>
            <a:chOff x="0" y="0"/>
            <a:chExt cx="10110605" cy="991786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10110605" cy="991786"/>
              <a:chOff x="0" y="0"/>
              <a:chExt cx="6694243" cy="6604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6694243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694243" h="660400">
                    <a:moveTo>
                      <a:pt x="6569783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69783" y="0"/>
                    </a:lnTo>
                    <a:cubicBezTo>
                      <a:pt x="6638363" y="0"/>
                      <a:pt x="6694243" y="55880"/>
                      <a:pt x="6694243" y="124460"/>
                    </a:cubicBezTo>
                    <a:lnTo>
                      <a:pt x="6694243" y="535940"/>
                    </a:lnTo>
                    <a:cubicBezTo>
                      <a:pt x="6694243" y="604520"/>
                      <a:pt x="6638363" y="660400"/>
                      <a:pt x="6569783" y="6604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335256" y="209508"/>
              <a:ext cx="9440093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 Bold"/>
                </a:rPr>
                <a:t>Evaluación y reducción de riesgos</a:t>
              </a:r>
              <a:r>
                <a:rPr lang="en-US" sz="2400">
                  <a:solidFill>
                    <a:srgbClr val="000000"/>
                  </a:solidFill>
                  <a:latin typeface="Inter"/>
                </a:rPr>
                <a:t> (34 y 35)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9479248" y="6153506"/>
            <a:ext cx="7582954" cy="743840"/>
            <a:chOff x="0" y="0"/>
            <a:chExt cx="10110605" cy="991786"/>
          </a:xfrm>
        </p:grpSpPr>
        <p:grpSp>
          <p:nvGrpSpPr>
            <p:cNvPr id="17" name="Group 17"/>
            <p:cNvGrpSpPr/>
            <p:nvPr/>
          </p:nvGrpSpPr>
          <p:grpSpPr>
            <a:xfrm>
              <a:off x="0" y="0"/>
              <a:ext cx="10110605" cy="991786"/>
              <a:chOff x="0" y="0"/>
              <a:chExt cx="6694243" cy="6604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6694243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694243" h="660400">
                    <a:moveTo>
                      <a:pt x="6569783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69783" y="0"/>
                    </a:lnTo>
                    <a:cubicBezTo>
                      <a:pt x="6638363" y="0"/>
                      <a:pt x="6694243" y="55880"/>
                      <a:pt x="6694243" y="124460"/>
                    </a:cubicBezTo>
                    <a:lnTo>
                      <a:pt x="6694243" y="535940"/>
                    </a:lnTo>
                    <a:cubicBezTo>
                      <a:pt x="6694243" y="604520"/>
                      <a:pt x="6638363" y="660400"/>
                      <a:pt x="6569783" y="6604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9" name="TextBox 19"/>
            <p:cNvSpPr txBox="1"/>
            <p:nvPr/>
          </p:nvSpPr>
          <p:spPr>
            <a:xfrm>
              <a:off x="335256" y="209508"/>
              <a:ext cx="9440093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 Bold"/>
                </a:rPr>
                <a:t>Códigos de conducta</a:t>
              </a:r>
              <a:r>
                <a:rPr lang="en-US" sz="2400">
                  <a:solidFill>
                    <a:srgbClr val="000000"/>
                  </a:solidFill>
                  <a:latin typeface="Inter"/>
                </a:rPr>
                <a:t> (45)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9479248" y="7277205"/>
            <a:ext cx="7582954" cy="743840"/>
            <a:chOff x="0" y="0"/>
            <a:chExt cx="10110605" cy="991786"/>
          </a:xfrm>
        </p:grpSpPr>
        <p:grpSp>
          <p:nvGrpSpPr>
            <p:cNvPr id="21" name="Group 21"/>
            <p:cNvGrpSpPr/>
            <p:nvPr/>
          </p:nvGrpSpPr>
          <p:grpSpPr>
            <a:xfrm>
              <a:off x="0" y="0"/>
              <a:ext cx="10110605" cy="991786"/>
              <a:chOff x="0" y="0"/>
              <a:chExt cx="6694243" cy="660400"/>
            </a:xfrm>
          </p:grpSpPr>
          <p:sp>
            <p:nvSpPr>
              <p:cNvPr id="22" name="Freeform 22"/>
              <p:cNvSpPr/>
              <p:nvPr/>
            </p:nvSpPr>
            <p:spPr>
              <a:xfrm>
                <a:off x="0" y="0"/>
                <a:ext cx="6694243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694243" h="660400">
                    <a:moveTo>
                      <a:pt x="6569783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69783" y="0"/>
                    </a:lnTo>
                    <a:cubicBezTo>
                      <a:pt x="6638363" y="0"/>
                      <a:pt x="6694243" y="55880"/>
                      <a:pt x="6694243" y="124460"/>
                    </a:cubicBezTo>
                    <a:lnTo>
                      <a:pt x="6694243" y="535940"/>
                    </a:lnTo>
                    <a:cubicBezTo>
                      <a:pt x="6694243" y="604520"/>
                      <a:pt x="6638363" y="660400"/>
                      <a:pt x="6569783" y="66040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3" name="TextBox 23"/>
            <p:cNvSpPr txBox="1"/>
            <p:nvPr/>
          </p:nvSpPr>
          <p:spPr>
            <a:xfrm>
              <a:off x="335256" y="209508"/>
              <a:ext cx="9440093" cy="52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 Bold"/>
                </a:rPr>
                <a:t>Planes de acción</a:t>
              </a:r>
              <a:r>
                <a:rPr lang="en-US" sz="2400">
                  <a:solidFill>
                    <a:srgbClr val="000000"/>
                  </a:solidFill>
                  <a:latin typeface="Inter"/>
                </a:rPr>
                <a:t> (75.2)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0" y="0"/>
            <a:ext cx="9144000" cy="10522172"/>
            <a:chOff x="0" y="0"/>
            <a:chExt cx="2408296" cy="2771272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408296" cy="2771272"/>
            </a:xfrm>
            <a:custGeom>
              <a:avLst/>
              <a:gdLst/>
              <a:ahLst/>
              <a:cxnLst/>
              <a:rect l="l" t="t" r="r" b="b"/>
              <a:pathLst>
                <a:path w="2408296" h="2771272">
                  <a:moveTo>
                    <a:pt x="0" y="0"/>
                  </a:moveTo>
                  <a:lnTo>
                    <a:pt x="2408296" y="0"/>
                  </a:lnTo>
                  <a:lnTo>
                    <a:pt x="2408296" y="2771272"/>
                  </a:lnTo>
                  <a:lnTo>
                    <a:pt x="0" y="277127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2408296" cy="28188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434742" y="3148109"/>
            <a:ext cx="8159558" cy="3749237"/>
            <a:chOff x="0" y="0"/>
            <a:chExt cx="10879411" cy="4998983"/>
          </a:xfrm>
        </p:grpSpPr>
        <p:sp>
          <p:nvSpPr>
            <p:cNvPr id="28" name="TextBox 28"/>
            <p:cNvSpPr txBox="1"/>
            <p:nvPr/>
          </p:nvSpPr>
          <p:spPr>
            <a:xfrm>
              <a:off x="0" y="-9525"/>
              <a:ext cx="10879411" cy="40100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Desinformación en el Reglamento de Servicios Digitales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4408786"/>
              <a:ext cx="10879411" cy="5873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9"/>
                </a:lnSpc>
              </a:pPr>
              <a:r>
                <a:rPr lang="en-US" sz="2999">
                  <a:solidFill>
                    <a:srgbClr val="000000"/>
                  </a:solidFill>
                  <a:latin typeface="Inter"/>
                </a:rPr>
                <a:t>DSA. Reglamento (UE) 2022/2065 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4051985" y="9248775"/>
            <a:ext cx="10184031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4392844"/>
            <a:ext cx="4877993" cy="4374969"/>
            <a:chOff x="0" y="0"/>
            <a:chExt cx="2188406" cy="196273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88407" cy="1962735"/>
            </a:xfrm>
            <a:custGeom>
              <a:avLst/>
              <a:gdLst/>
              <a:ahLst/>
              <a:cxnLst/>
              <a:rect l="l" t="t" r="r" b="b"/>
              <a:pathLst>
                <a:path w="2188407" h="1962735">
                  <a:moveTo>
                    <a:pt x="2063946" y="1962735"/>
                  </a:moveTo>
                  <a:lnTo>
                    <a:pt x="124460" y="1962735"/>
                  </a:lnTo>
                  <a:cubicBezTo>
                    <a:pt x="55880" y="1962735"/>
                    <a:pt x="0" y="1906855"/>
                    <a:pt x="0" y="18382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838275"/>
                  </a:lnTo>
                  <a:cubicBezTo>
                    <a:pt x="2188407" y="1906855"/>
                    <a:pt x="2132526" y="1962735"/>
                    <a:pt x="2063946" y="1962735"/>
                  </a:cubicBezTo>
                  <a:close/>
                </a:path>
              </a:pathLst>
            </a:custGeom>
            <a:solidFill>
              <a:srgbClr val="F1F1F1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6705003" y="4392844"/>
            <a:ext cx="4877993" cy="4374969"/>
            <a:chOff x="0" y="0"/>
            <a:chExt cx="2188406" cy="196273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188407" cy="1962735"/>
            </a:xfrm>
            <a:custGeom>
              <a:avLst/>
              <a:gdLst/>
              <a:ahLst/>
              <a:cxnLst/>
              <a:rect l="l" t="t" r="r" b="b"/>
              <a:pathLst>
                <a:path w="2188407" h="1962735">
                  <a:moveTo>
                    <a:pt x="2063946" y="1962735"/>
                  </a:moveTo>
                  <a:lnTo>
                    <a:pt x="124460" y="1962735"/>
                  </a:lnTo>
                  <a:cubicBezTo>
                    <a:pt x="55880" y="1962735"/>
                    <a:pt x="0" y="1906855"/>
                    <a:pt x="0" y="18382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838275"/>
                  </a:lnTo>
                  <a:cubicBezTo>
                    <a:pt x="2188407" y="1906855"/>
                    <a:pt x="2132526" y="1962735"/>
                    <a:pt x="2063946" y="1962735"/>
                  </a:cubicBezTo>
                  <a:close/>
                </a:path>
              </a:pathLst>
            </a:custGeom>
            <a:solidFill>
              <a:srgbClr val="F1F1F1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2381307" y="4392844"/>
            <a:ext cx="4877993" cy="4374969"/>
            <a:chOff x="0" y="0"/>
            <a:chExt cx="2188406" cy="196273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88407" cy="1962735"/>
            </a:xfrm>
            <a:custGeom>
              <a:avLst/>
              <a:gdLst/>
              <a:ahLst/>
              <a:cxnLst/>
              <a:rect l="l" t="t" r="r" b="b"/>
              <a:pathLst>
                <a:path w="2188407" h="1962735">
                  <a:moveTo>
                    <a:pt x="2063946" y="1962735"/>
                  </a:moveTo>
                  <a:lnTo>
                    <a:pt x="124460" y="1962735"/>
                  </a:lnTo>
                  <a:cubicBezTo>
                    <a:pt x="55880" y="1962735"/>
                    <a:pt x="0" y="1906855"/>
                    <a:pt x="0" y="18382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838275"/>
                  </a:lnTo>
                  <a:cubicBezTo>
                    <a:pt x="2188407" y="1906855"/>
                    <a:pt x="2132526" y="1962735"/>
                    <a:pt x="2063946" y="1962735"/>
                  </a:cubicBezTo>
                  <a:close/>
                </a:path>
              </a:pathLst>
            </a:custGeom>
            <a:solidFill>
              <a:srgbClr val="F1F1F1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" name="Freeform 8"/>
          <p:cNvSpPr/>
          <p:nvPr/>
        </p:nvSpPr>
        <p:spPr>
          <a:xfrm>
            <a:off x="3096506" y="4859900"/>
            <a:ext cx="742380" cy="1143723"/>
          </a:xfrm>
          <a:custGeom>
            <a:avLst/>
            <a:gdLst/>
            <a:ahLst/>
            <a:cxnLst/>
            <a:rect l="l" t="t" r="r" b="b"/>
            <a:pathLst>
              <a:path w="742380" h="1143723">
                <a:moveTo>
                  <a:pt x="0" y="0"/>
                </a:moveTo>
                <a:lnTo>
                  <a:pt x="742381" y="0"/>
                </a:lnTo>
                <a:lnTo>
                  <a:pt x="742381" y="1143724"/>
                </a:lnTo>
                <a:lnTo>
                  <a:pt x="0" y="1143724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9" name="Freeform 9"/>
          <p:cNvSpPr/>
          <p:nvPr/>
        </p:nvSpPr>
        <p:spPr>
          <a:xfrm>
            <a:off x="14236015" y="4983639"/>
            <a:ext cx="1159090" cy="950454"/>
          </a:xfrm>
          <a:custGeom>
            <a:avLst/>
            <a:gdLst/>
            <a:ahLst/>
            <a:cxnLst/>
            <a:rect l="l" t="t" r="r" b="b"/>
            <a:pathLst>
              <a:path w="1159090" h="950454">
                <a:moveTo>
                  <a:pt x="0" y="0"/>
                </a:moveTo>
                <a:lnTo>
                  <a:pt x="1159090" y="0"/>
                </a:lnTo>
                <a:lnTo>
                  <a:pt x="1159090" y="950454"/>
                </a:lnTo>
                <a:lnTo>
                  <a:pt x="0" y="950454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10" name="Group 10"/>
          <p:cNvGrpSpPr/>
          <p:nvPr/>
        </p:nvGrpSpPr>
        <p:grpSpPr>
          <a:xfrm>
            <a:off x="7138877" y="6450653"/>
            <a:ext cx="4010247" cy="2019850"/>
            <a:chOff x="0" y="0"/>
            <a:chExt cx="5346995" cy="2693133"/>
          </a:xfrm>
        </p:grpSpPr>
        <p:sp>
          <p:nvSpPr>
            <p:cNvPr id="11" name="TextBox 11"/>
            <p:cNvSpPr txBox="1"/>
            <p:nvPr/>
          </p:nvSpPr>
          <p:spPr>
            <a:xfrm>
              <a:off x="0" y="-47625"/>
              <a:ext cx="5346995" cy="569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>
                  <a:solidFill>
                    <a:srgbClr val="000000"/>
                  </a:solidFill>
                  <a:latin typeface="Inter Bold"/>
                </a:rPr>
                <a:t>Autorregulación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1032079"/>
              <a:ext cx="5346995" cy="16524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60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43 miembros</a:t>
              </a:r>
            </a:p>
            <a:p>
              <a:pPr algn="ctr">
                <a:lnSpc>
                  <a:spcPts val="3360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44 Compromisos </a:t>
              </a:r>
            </a:p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128 medidas específicas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2815180" y="6478563"/>
            <a:ext cx="4010247" cy="2289250"/>
            <a:chOff x="0" y="0"/>
            <a:chExt cx="5346995" cy="3052334"/>
          </a:xfrm>
        </p:grpSpPr>
        <p:sp>
          <p:nvSpPr>
            <p:cNvPr id="14" name="TextBox 14"/>
            <p:cNvSpPr txBox="1"/>
            <p:nvPr/>
          </p:nvSpPr>
          <p:spPr>
            <a:xfrm>
              <a:off x="0" y="-47625"/>
              <a:ext cx="5346995" cy="569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>
                  <a:solidFill>
                    <a:srgbClr val="000000"/>
                  </a:solidFill>
                  <a:latin typeface="Inter Bold"/>
                </a:rPr>
                <a:t>Supervisión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1034901"/>
              <a:ext cx="5346995" cy="16427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Informes de cumplimiento</a:t>
              </a:r>
            </a:p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Grupo de trabajo</a:t>
              </a:r>
            </a:p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Evaluación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462573" y="6450653"/>
            <a:ext cx="4010247" cy="1722540"/>
            <a:chOff x="0" y="0"/>
            <a:chExt cx="5346995" cy="2296720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57150"/>
              <a:ext cx="5346995" cy="5456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429"/>
                </a:lnSpc>
              </a:pPr>
              <a:r>
                <a:rPr lang="en-US" sz="2450">
                  <a:solidFill>
                    <a:srgbClr val="000000"/>
                  </a:solidFill>
                  <a:latin typeface="Inter Bold"/>
                </a:rPr>
                <a:t>Reforzado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1022201"/>
              <a:ext cx="5346995" cy="10839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>
                  <a:solidFill>
                    <a:srgbClr val="000000"/>
                  </a:solidFill>
                  <a:latin typeface="Inter"/>
                </a:rPr>
                <a:t>Código pionero 2018  Orientaciones 2021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3101617" y="895489"/>
            <a:ext cx="12084767" cy="3206312"/>
            <a:chOff x="0" y="0"/>
            <a:chExt cx="16113022" cy="4275083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9525"/>
              <a:ext cx="16113022" cy="2676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Código de buenas prácticas sobre desinformación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3065761"/>
              <a:ext cx="16113022" cy="12065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0"/>
                </a:lnSpc>
              </a:pPr>
              <a:r>
                <a:rPr lang="en-US" sz="3000">
                  <a:solidFill>
                    <a:srgbClr val="000000"/>
                  </a:solidFill>
                  <a:latin typeface="Inter"/>
                </a:rPr>
                <a:t>Code of Practice on Disinformation o CoP</a:t>
              </a:r>
            </a:p>
            <a:p>
              <a:pPr algn="ctr">
                <a:lnSpc>
                  <a:spcPts val="3599"/>
                </a:lnSpc>
              </a:pPr>
              <a:endParaRPr lang="en-US" sz="3000">
                <a:solidFill>
                  <a:srgbClr val="000000"/>
                </a:solidFill>
                <a:latin typeface="Inter"/>
              </a:endParaRPr>
            </a:p>
          </p:txBody>
        </p:sp>
      </p:grpSp>
      <p:sp>
        <p:nvSpPr>
          <p:cNvPr id="22" name="Freeform 22"/>
          <p:cNvSpPr/>
          <p:nvPr/>
        </p:nvSpPr>
        <p:spPr>
          <a:xfrm>
            <a:off x="8682442" y="4914108"/>
            <a:ext cx="923117" cy="1089515"/>
          </a:xfrm>
          <a:custGeom>
            <a:avLst/>
            <a:gdLst/>
            <a:ahLst/>
            <a:cxnLst/>
            <a:rect l="l" t="t" r="r" b="b"/>
            <a:pathLst>
              <a:path w="923117" h="1089515">
                <a:moveTo>
                  <a:pt x="0" y="0"/>
                </a:moveTo>
                <a:lnTo>
                  <a:pt x="923116" y="0"/>
                </a:lnTo>
                <a:lnTo>
                  <a:pt x="923116" y="1089516"/>
                </a:lnTo>
                <a:lnTo>
                  <a:pt x="0" y="1089516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23" name="TextBox 23"/>
          <p:cNvSpPr txBox="1"/>
          <p:nvPr/>
        </p:nvSpPr>
        <p:spPr>
          <a:xfrm>
            <a:off x="4051985" y="9248775"/>
            <a:ext cx="10184031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  <p:sp>
        <p:nvSpPr>
          <p:cNvPr id="24" name="Freeform 24"/>
          <p:cNvSpPr/>
          <p:nvPr/>
        </p:nvSpPr>
        <p:spPr>
          <a:xfrm>
            <a:off x="-9175836" y="-6645353"/>
            <a:ext cx="14026196" cy="11628992"/>
          </a:xfrm>
          <a:custGeom>
            <a:avLst/>
            <a:gdLst/>
            <a:ahLst/>
            <a:cxnLst/>
            <a:rect l="l" t="t" r="r" b="b"/>
            <a:pathLst>
              <a:path w="14026196" h="11628992">
                <a:moveTo>
                  <a:pt x="0" y="0"/>
                </a:moveTo>
                <a:lnTo>
                  <a:pt x="14026196" y="0"/>
                </a:lnTo>
                <a:lnTo>
                  <a:pt x="14026196" y="11628992"/>
                </a:lnTo>
                <a:lnTo>
                  <a:pt x="0" y="1162899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92289" y="5910232"/>
            <a:ext cx="3167057" cy="2941243"/>
            <a:chOff x="0" y="0"/>
            <a:chExt cx="2188406" cy="203237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88407" cy="2032371"/>
            </a:xfrm>
            <a:custGeom>
              <a:avLst/>
              <a:gdLst/>
              <a:ahLst/>
              <a:cxnLst/>
              <a:rect l="l" t="t" r="r" b="b"/>
              <a:pathLst>
                <a:path w="2188407" h="2032371">
                  <a:moveTo>
                    <a:pt x="2063946" y="2032370"/>
                  </a:moveTo>
                  <a:lnTo>
                    <a:pt x="124460" y="2032370"/>
                  </a:lnTo>
                  <a:cubicBezTo>
                    <a:pt x="55880" y="2032370"/>
                    <a:pt x="0" y="1976490"/>
                    <a:pt x="0" y="190791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907910"/>
                  </a:lnTo>
                  <a:cubicBezTo>
                    <a:pt x="2188407" y="1976490"/>
                    <a:pt x="2132526" y="2032371"/>
                    <a:pt x="2063946" y="2032371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1992474" y="6252200"/>
            <a:ext cx="166688" cy="166688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78160"/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4018426" y="5910232"/>
            <a:ext cx="3167057" cy="2941243"/>
            <a:chOff x="0" y="0"/>
            <a:chExt cx="2188406" cy="203237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188407" cy="2032371"/>
            </a:xfrm>
            <a:custGeom>
              <a:avLst/>
              <a:gdLst/>
              <a:ahLst/>
              <a:cxnLst/>
              <a:rect l="l" t="t" r="r" b="b"/>
              <a:pathLst>
                <a:path w="2188407" h="2032371">
                  <a:moveTo>
                    <a:pt x="2063946" y="2032370"/>
                  </a:moveTo>
                  <a:lnTo>
                    <a:pt x="124460" y="2032370"/>
                  </a:lnTo>
                  <a:cubicBezTo>
                    <a:pt x="55880" y="2032370"/>
                    <a:pt x="0" y="1976490"/>
                    <a:pt x="0" y="190791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907910"/>
                  </a:lnTo>
                  <a:cubicBezTo>
                    <a:pt x="2188407" y="1976490"/>
                    <a:pt x="2132526" y="2032371"/>
                    <a:pt x="2063946" y="2032371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518611" y="6252200"/>
            <a:ext cx="166688" cy="166688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78160"/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7652208" y="5910232"/>
            <a:ext cx="3167057" cy="2941243"/>
            <a:chOff x="0" y="0"/>
            <a:chExt cx="2188406" cy="203237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88407" cy="2032371"/>
            </a:xfrm>
            <a:custGeom>
              <a:avLst/>
              <a:gdLst/>
              <a:ahLst/>
              <a:cxnLst/>
              <a:rect l="l" t="t" r="r" b="b"/>
              <a:pathLst>
                <a:path w="2188407" h="2032371">
                  <a:moveTo>
                    <a:pt x="2063946" y="2032370"/>
                  </a:moveTo>
                  <a:lnTo>
                    <a:pt x="124460" y="2032370"/>
                  </a:lnTo>
                  <a:cubicBezTo>
                    <a:pt x="55880" y="2032370"/>
                    <a:pt x="0" y="1976490"/>
                    <a:pt x="0" y="190791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907910"/>
                  </a:lnTo>
                  <a:cubicBezTo>
                    <a:pt x="2188407" y="1976490"/>
                    <a:pt x="2132526" y="2032371"/>
                    <a:pt x="2063946" y="2032371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9069049" y="6252200"/>
            <a:ext cx="166688" cy="166688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78160"/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181216" y="5910232"/>
            <a:ext cx="3167057" cy="2941243"/>
            <a:chOff x="0" y="0"/>
            <a:chExt cx="2188406" cy="203237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2188407" cy="2032371"/>
            </a:xfrm>
            <a:custGeom>
              <a:avLst/>
              <a:gdLst/>
              <a:ahLst/>
              <a:cxnLst/>
              <a:rect l="l" t="t" r="r" b="b"/>
              <a:pathLst>
                <a:path w="2188407" h="2032371">
                  <a:moveTo>
                    <a:pt x="2063946" y="2032370"/>
                  </a:moveTo>
                  <a:lnTo>
                    <a:pt x="124460" y="2032370"/>
                  </a:lnTo>
                  <a:cubicBezTo>
                    <a:pt x="55880" y="2032370"/>
                    <a:pt x="0" y="1976490"/>
                    <a:pt x="0" y="190791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907910"/>
                  </a:lnTo>
                  <a:cubicBezTo>
                    <a:pt x="2188407" y="1976490"/>
                    <a:pt x="2132526" y="2032371"/>
                    <a:pt x="2063946" y="2032371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2598057" y="6252200"/>
            <a:ext cx="166688" cy="166688"/>
            <a:chOff x="0" y="0"/>
            <a:chExt cx="6350000" cy="63500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78160"/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4628654" y="5910232"/>
            <a:ext cx="3167057" cy="2941243"/>
            <a:chOff x="0" y="0"/>
            <a:chExt cx="2188406" cy="203237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188407" cy="2032371"/>
            </a:xfrm>
            <a:custGeom>
              <a:avLst/>
              <a:gdLst/>
              <a:ahLst/>
              <a:cxnLst/>
              <a:rect l="l" t="t" r="r" b="b"/>
              <a:pathLst>
                <a:path w="2188407" h="2032371">
                  <a:moveTo>
                    <a:pt x="2063946" y="2032370"/>
                  </a:moveTo>
                  <a:lnTo>
                    <a:pt x="124460" y="2032370"/>
                  </a:lnTo>
                  <a:cubicBezTo>
                    <a:pt x="55880" y="2032370"/>
                    <a:pt x="0" y="1976490"/>
                    <a:pt x="0" y="190791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907910"/>
                  </a:lnTo>
                  <a:cubicBezTo>
                    <a:pt x="2188407" y="1976490"/>
                    <a:pt x="2132526" y="2032371"/>
                    <a:pt x="2063946" y="2032371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6212182" y="6252200"/>
            <a:ext cx="166688" cy="166688"/>
            <a:chOff x="0" y="0"/>
            <a:chExt cx="6350000" cy="63500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78160"/>
            </a:solidFill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602200" y="6729206"/>
            <a:ext cx="2947236" cy="1662917"/>
            <a:chOff x="0" y="0"/>
            <a:chExt cx="3929648" cy="2217222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38100"/>
              <a:ext cx="3929648" cy="5596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>
                  <a:solidFill>
                    <a:srgbClr val="000000"/>
                  </a:solidFill>
                  <a:latin typeface="Open Sauce"/>
                </a:rPr>
                <a:t>Desmonetización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920976"/>
              <a:ext cx="3929648" cy="12344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520"/>
                </a:lnSpc>
              </a:pPr>
              <a:r>
                <a:rPr lang="en-US" sz="1800">
                  <a:solidFill>
                    <a:srgbClr val="000000"/>
                  </a:solidFill>
                  <a:latin typeface="Open Sauce Light"/>
                </a:rPr>
                <a:t>Evitar ingresos publicitarios a desinformadores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4412109" y="6729206"/>
            <a:ext cx="2459408" cy="1883050"/>
            <a:chOff x="0" y="0"/>
            <a:chExt cx="3279211" cy="2510733"/>
          </a:xfrm>
        </p:grpSpPr>
        <p:sp>
          <p:nvSpPr>
            <p:cNvPr id="26" name="TextBox 26"/>
            <p:cNvSpPr txBox="1"/>
            <p:nvPr/>
          </p:nvSpPr>
          <p:spPr>
            <a:xfrm>
              <a:off x="0" y="-38100"/>
              <a:ext cx="3279211" cy="11692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>
                  <a:solidFill>
                    <a:srgbClr val="000000"/>
                  </a:solidFill>
                  <a:latin typeface="Open Sauce"/>
                </a:rPr>
                <a:t>Publicidad política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1540101"/>
              <a:ext cx="3279211" cy="7829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15"/>
                </a:lnSpc>
              </a:pPr>
              <a:r>
                <a:rPr lang="en-US" sz="1725">
                  <a:solidFill>
                    <a:srgbClr val="000000"/>
                  </a:solidFill>
                  <a:latin typeface="Open Sauce Light"/>
                </a:rPr>
                <a:t>Etiquetado e identificación</a:t>
              </a:r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8052258" y="6729206"/>
            <a:ext cx="2459408" cy="1303295"/>
            <a:chOff x="0" y="0"/>
            <a:chExt cx="3279211" cy="1737727"/>
          </a:xfrm>
        </p:grpSpPr>
        <p:sp>
          <p:nvSpPr>
            <p:cNvPr id="29" name="TextBox 29"/>
            <p:cNvSpPr txBox="1"/>
            <p:nvPr/>
          </p:nvSpPr>
          <p:spPr>
            <a:xfrm>
              <a:off x="0" y="-47625"/>
              <a:ext cx="3279211" cy="569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39"/>
                </a:lnSpc>
              </a:pPr>
              <a:r>
                <a:rPr lang="en-US" sz="2599">
                  <a:solidFill>
                    <a:srgbClr val="000000"/>
                  </a:solidFill>
                  <a:latin typeface="Open Sauce"/>
                </a:rPr>
                <a:t>Integridad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0" y="932547"/>
              <a:ext cx="3279211" cy="7442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10"/>
                </a:lnSpc>
              </a:pPr>
              <a:r>
                <a:rPr lang="en-US" sz="1650">
                  <a:solidFill>
                    <a:srgbClr val="000000"/>
                  </a:solidFill>
                  <a:latin typeface="Open Sauce Light"/>
                </a:rPr>
                <a:t>Mayor cooperación y transparencia en TTP</a:t>
              </a:r>
            </a:p>
          </p:txBody>
        </p:sp>
      </p:grpSp>
      <p:grpSp>
        <p:nvGrpSpPr>
          <p:cNvPr id="31" name="Group 31"/>
          <p:cNvGrpSpPr/>
          <p:nvPr/>
        </p:nvGrpSpPr>
        <p:grpSpPr>
          <a:xfrm>
            <a:off x="11446344" y="6729206"/>
            <a:ext cx="2636800" cy="1430083"/>
            <a:chOff x="0" y="0"/>
            <a:chExt cx="3515734" cy="1906778"/>
          </a:xfrm>
        </p:grpSpPr>
        <p:sp>
          <p:nvSpPr>
            <p:cNvPr id="32" name="TextBox 32"/>
            <p:cNvSpPr txBox="1"/>
            <p:nvPr/>
          </p:nvSpPr>
          <p:spPr>
            <a:xfrm>
              <a:off x="0" y="-38100"/>
              <a:ext cx="3515734" cy="5596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>
                  <a:solidFill>
                    <a:srgbClr val="000000"/>
                  </a:solidFill>
                  <a:latin typeface="Open Sauce"/>
                </a:rPr>
                <a:t>Capacitación</a:t>
              </a: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0" y="930501"/>
              <a:ext cx="3515734" cy="78295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15"/>
                </a:lnSpc>
              </a:pPr>
              <a:r>
                <a:rPr lang="en-US" sz="1725">
                  <a:solidFill>
                    <a:srgbClr val="000000"/>
                  </a:solidFill>
                  <a:latin typeface="Open Sauce Light"/>
                </a:rPr>
                <a:t>Usuarios, Investigadores</a:t>
              </a:r>
            </a:p>
            <a:p>
              <a:pPr algn="ctr">
                <a:lnSpc>
                  <a:spcPts val="2415"/>
                </a:lnSpc>
              </a:pPr>
              <a:r>
                <a:rPr lang="en-US" sz="1725">
                  <a:solidFill>
                    <a:srgbClr val="000000"/>
                  </a:solidFill>
                  <a:latin typeface="Open Sauce Light"/>
                </a:rPr>
                <a:t>Verificadores de hechos</a:t>
              </a: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4976923" y="6729206"/>
            <a:ext cx="2459408" cy="1515173"/>
            <a:chOff x="0" y="0"/>
            <a:chExt cx="3279211" cy="2020231"/>
          </a:xfrm>
        </p:grpSpPr>
        <p:sp>
          <p:nvSpPr>
            <p:cNvPr id="35" name="TextBox 35"/>
            <p:cNvSpPr txBox="1"/>
            <p:nvPr/>
          </p:nvSpPr>
          <p:spPr>
            <a:xfrm>
              <a:off x="0" y="-38100"/>
              <a:ext cx="3279211" cy="5596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>
                  <a:solidFill>
                    <a:srgbClr val="000000"/>
                  </a:solidFill>
                  <a:latin typeface="Open Sauce"/>
                </a:rPr>
                <a:t>Transparencia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872151"/>
              <a:ext cx="3279211" cy="11252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310"/>
                </a:lnSpc>
              </a:pPr>
              <a:r>
                <a:rPr lang="en-US" sz="1650">
                  <a:solidFill>
                    <a:srgbClr val="000000"/>
                  </a:solidFill>
                  <a:latin typeface="Open Sauce Light"/>
                </a:rPr>
                <a:t>Centro de transparencia</a:t>
              </a:r>
            </a:p>
            <a:p>
              <a:pPr algn="ctr">
                <a:lnSpc>
                  <a:spcPts val="2310"/>
                </a:lnSpc>
              </a:pPr>
              <a:r>
                <a:rPr lang="en-US" sz="1650">
                  <a:solidFill>
                    <a:srgbClr val="000000"/>
                  </a:solidFill>
                  <a:latin typeface="Open Sauce Light"/>
                </a:rPr>
                <a:t>Indicadores estructurales</a:t>
              </a:r>
            </a:p>
          </p:txBody>
        </p:sp>
      </p:grpSp>
      <p:grpSp>
        <p:nvGrpSpPr>
          <p:cNvPr id="37" name="Group 37"/>
          <p:cNvGrpSpPr/>
          <p:nvPr/>
        </p:nvGrpSpPr>
        <p:grpSpPr>
          <a:xfrm>
            <a:off x="679978" y="1582883"/>
            <a:ext cx="12084767" cy="2768162"/>
            <a:chOff x="0" y="0"/>
            <a:chExt cx="16113022" cy="3690883"/>
          </a:xfrm>
        </p:grpSpPr>
        <p:sp>
          <p:nvSpPr>
            <p:cNvPr id="38" name="TextBox 38"/>
            <p:cNvSpPr txBox="1"/>
            <p:nvPr/>
          </p:nvSpPr>
          <p:spPr>
            <a:xfrm>
              <a:off x="0" y="-9525"/>
              <a:ext cx="16113022" cy="2676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Código de buenas prácticas sobre desinformación</a:t>
              </a: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0" y="3065761"/>
              <a:ext cx="16113022" cy="622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19"/>
                </a:lnSpc>
              </a:pPr>
              <a:r>
                <a:rPr lang="en-US" sz="3099">
                  <a:solidFill>
                    <a:srgbClr val="000000"/>
                  </a:solidFill>
                  <a:latin typeface="Inter"/>
                </a:rPr>
                <a:t>Principales compromisos</a:t>
              </a:r>
            </a:p>
          </p:txBody>
        </p:sp>
      </p:grpSp>
      <p:sp>
        <p:nvSpPr>
          <p:cNvPr id="40" name="Freeform 40"/>
          <p:cNvSpPr/>
          <p:nvPr/>
        </p:nvSpPr>
        <p:spPr>
          <a:xfrm>
            <a:off x="13557478" y="651742"/>
            <a:ext cx="3636033" cy="4291456"/>
          </a:xfrm>
          <a:custGeom>
            <a:avLst/>
            <a:gdLst/>
            <a:ahLst/>
            <a:cxnLst/>
            <a:rect l="l" t="t" r="r" b="b"/>
            <a:pathLst>
              <a:path w="3636033" h="4291456">
                <a:moveTo>
                  <a:pt x="0" y="0"/>
                </a:moveTo>
                <a:lnTo>
                  <a:pt x="3636034" y="0"/>
                </a:lnTo>
                <a:lnTo>
                  <a:pt x="3636034" y="4291456"/>
                </a:lnTo>
                <a:lnTo>
                  <a:pt x="0" y="4291456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41" name="TextBox 41"/>
          <p:cNvSpPr txBox="1"/>
          <p:nvPr/>
        </p:nvSpPr>
        <p:spPr>
          <a:xfrm>
            <a:off x="4051985" y="9248775"/>
            <a:ext cx="10184031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3717750" y="0"/>
            <a:ext cx="20705764" cy="11646992"/>
          </a:xfrm>
          <a:custGeom>
            <a:avLst/>
            <a:gdLst/>
            <a:ahLst/>
            <a:cxnLst/>
            <a:rect l="l" t="t" r="r" b="b"/>
            <a:pathLst>
              <a:path w="20705764" h="11646992">
                <a:moveTo>
                  <a:pt x="0" y="0"/>
                </a:moveTo>
                <a:lnTo>
                  <a:pt x="20705763" y="0"/>
                </a:lnTo>
                <a:lnTo>
                  <a:pt x="20705763" y="11646992"/>
                </a:lnTo>
                <a:lnTo>
                  <a:pt x="0" y="1164699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3999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2617" b="-2617"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3" name="Group 3"/>
          <p:cNvGrpSpPr/>
          <p:nvPr/>
        </p:nvGrpSpPr>
        <p:grpSpPr>
          <a:xfrm>
            <a:off x="6999852" y="3286267"/>
            <a:ext cx="10259448" cy="1656078"/>
            <a:chOff x="0" y="0"/>
            <a:chExt cx="2702077" cy="4361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02077" cy="436169"/>
            </a:xfrm>
            <a:custGeom>
              <a:avLst/>
              <a:gdLst/>
              <a:ahLst/>
              <a:cxnLst/>
              <a:rect l="l" t="t" r="r" b="b"/>
              <a:pathLst>
                <a:path w="2702077" h="436169">
                  <a:moveTo>
                    <a:pt x="0" y="0"/>
                  </a:moveTo>
                  <a:lnTo>
                    <a:pt x="2702077" y="0"/>
                  </a:lnTo>
                  <a:lnTo>
                    <a:pt x="2702077" y="436169"/>
                  </a:lnTo>
                  <a:lnTo>
                    <a:pt x="0" y="4361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702077" cy="483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999852" y="1028700"/>
            <a:ext cx="10259448" cy="1656078"/>
            <a:chOff x="0" y="0"/>
            <a:chExt cx="2702077" cy="43616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702077" cy="436169"/>
            </a:xfrm>
            <a:custGeom>
              <a:avLst/>
              <a:gdLst/>
              <a:ahLst/>
              <a:cxnLst/>
              <a:rect l="l" t="t" r="r" b="b"/>
              <a:pathLst>
                <a:path w="2702077" h="436169">
                  <a:moveTo>
                    <a:pt x="0" y="0"/>
                  </a:moveTo>
                  <a:lnTo>
                    <a:pt x="2702077" y="0"/>
                  </a:lnTo>
                  <a:lnTo>
                    <a:pt x="2702077" y="436169"/>
                  </a:lnTo>
                  <a:lnTo>
                    <a:pt x="0" y="4361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2702077" cy="483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8028552" y="1028700"/>
            <a:ext cx="8039841" cy="1360038"/>
            <a:chOff x="0" y="0"/>
            <a:chExt cx="10719787" cy="1813384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0"/>
              <a:ext cx="10719787" cy="1055697"/>
              <a:chOff x="0" y="0"/>
              <a:chExt cx="6705854" cy="6604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705854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705854" h="660400">
                    <a:moveTo>
                      <a:pt x="6581394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81394" y="0"/>
                    </a:lnTo>
                    <a:cubicBezTo>
                      <a:pt x="6649974" y="0"/>
                      <a:pt x="6705854" y="55880"/>
                      <a:pt x="6705854" y="124460"/>
                    </a:cubicBezTo>
                    <a:lnTo>
                      <a:pt x="6705854" y="535940"/>
                    </a:lnTo>
                    <a:cubicBezTo>
                      <a:pt x="6705854" y="604520"/>
                      <a:pt x="6649974" y="660400"/>
                      <a:pt x="6581394" y="660400"/>
                    </a:cubicBezTo>
                    <a:close/>
                  </a:path>
                </a:pathLst>
              </a:custGeom>
              <a:solidFill>
                <a:srgbClr val="F1F1F1">
                  <a:alpha val="63922"/>
                </a:srgbClr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2" name="TextBox 12"/>
            <p:cNvSpPr txBox="1"/>
            <p:nvPr/>
          </p:nvSpPr>
          <p:spPr>
            <a:xfrm>
              <a:off x="383485" y="206962"/>
              <a:ext cx="9952817" cy="5376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Inter Bold"/>
                </a:rPr>
                <a:t>Compromiso 30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383485" y="1351951"/>
              <a:ext cx="9952817" cy="4614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974"/>
                </a:lnSpc>
              </a:pPr>
              <a:r>
                <a:rPr lang="en-US" sz="2125">
                  <a:solidFill>
                    <a:srgbClr val="000000"/>
                  </a:solidFill>
                  <a:latin typeface="Inter"/>
                </a:rPr>
                <a:t>Marco de cooperación con verificadores de la UE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028552" y="3286267"/>
            <a:ext cx="8039841" cy="1377183"/>
            <a:chOff x="0" y="0"/>
            <a:chExt cx="10719787" cy="1836244"/>
          </a:xfrm>
        </p:grpSpPr>
        <p:grpSp>
          <p:nvGrpSpPr>
            <p:cNvPr id="15" name="Group 15"/>
            <p:cNvGrpSpPr/>
            <p:nvPr/>
          </p:nvGrpSpPr>
          <p:grpSpPr>
            <a:xfrm>
              <a:off x="0" y="0"/>
              <a:ext cx="10719787" cy="1055697"/>
              <a:chOff x="0" y="0"/>
              <a:chExt cx="6705854" cy="6604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6705854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705854" h="660400">
                    <a:moveTo>
                      <a:pt x="6581394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81394" y="0"/>
                    </a:lnTo>
                    <a:cubicBezTo>
                      <a:pt x="6649974" y="0"/>
                      <a:pt x="6705854" y="55880"/>
                      <a:pt x="6705854" y="124460"/>
                    </a:cubicBezTo>
                    <a:lnTo>
                      <a:pt x="6705854" y="535940"/>
                    </a:lnTo>
                    <a:cubicBezTo>
                      <a:pt x="6705854" y="604520"/>
                      <a:pt x="6649974" y="660400"/>
                      <a:pt x="6581394" y="660400"/>
                    </a:cubicBezTo>
                    <a:close/>
                  </a:path>
                </a:pathLst>
              </a:custGeom>
              <a:solidFill>
                <a:srgbClr val="F1F1F1">
                  <a:alpha val="63922"/>
                </a:srgbClr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7" name="TextBox 17"/>
            <p:cNvSpPr txBox="1"/>
            <p:nvPr/>
          </p:nvSpPr>
          <p:spPr>
            <a:xfrm>
              <a:off x="383485" y="206962"/>
              <a:ext cx="9952817" cy="5376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Inter Bold"/>
                </a:rPr>
                <a:t>Compromiso 31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383485" y="1351951"/>
              <a:ext cx="9952817" cy="4842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79"/>
                </a:lnSpc>
              </a:pPr>
              <a:r>
                <a:rPr lang="en-US" sz="2200">
                  <a:solidFill>
                    <a:srgbClr val="000000"/>
                  </a:solidFill>
                  <a:latin typeface="Inter"/>
                </a:rPr>
                <a:t>Integrar, mostrar o utilizar el trabajo de los verificadores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-1597915" y="-373481"/>
            <a:ext cx="9626467" cy="11033962"/>
            <a:chOff x="0" y="0"/>
            <a:chExt cx="2535366" cy="290606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2535366" cy="2906064"/>
            </a:xfrm>
            <a:custGeom>
              <a:avLst/>
              <a:gdLst/>
              <a:ahLst/>
              <a:cxnLst/>
              <a:rect l="l" t="t" r="r" b="b"/>
              <a:pathLst>
                <a:path w="2535366" h="2906064">
                  <a:moveTo>
                    <a:pt x="0" y="0"/>
                  </a:moveTo>
                  <a:lnTo>
                    <a:pt x="2535366" y="0"/>
                  </a:lnTo>
                  <a:lnTo>
                    <a:pt x="2535366" y="2906064"/>
                  </a:lnTo>
                  <a:lnTo>
                    <a:pt x="0" y="290606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47625"/>
              <a:ext cx="2535366" cy="29536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477457" y="3259356"/>
            <a:ext cx="6963881" cy="3768287"/>
            <a:chOff x="0" y="0"/>
            <a:chExt cx="9285174" cy="5024383"/>
          </a:xfrm>
        </p:grpSpPr>
        <p:sp>
          <p:nvSpPr>
            <p:cNvPr id="23" name="TextBox 23"/>
            <p:cNvSpPr txBox="1"/>
            <p:nvPr/>
          </p:nvSpPr>
          <p:spPr>
            <a:xfrm>
              <a:off x="0" y="-9525"/>
              <a:ext cx="9285174" cy="40100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Capacitación a los verificadores de hechos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0" y="4399261"/>
              <a:ext cx="9285174" cy="622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19"/>
                </a:lnSpc>
              </a:pPr>
              <a:r>
                <a:rPr lang="en-US" sz="3099">
                  <a:solidFill>
                    <a:srgbClr val="000000"/>
                  </a:solidFill>
                  <a:latin typeface="Inter"/>
                </a:rPr>
                <a:t>Capítulo 7 CoP 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6999852" y="5580519"/>
            <a:ext cx="10259448" cy="1656078"/>
            <a:chOff x="0" y="0"/>
            <a:chExt cx="2702077" cy="436169"/>
          </a:xfrm>
        </p:grpSpPr>
        <p:sp>
          <p:nvSpPr>
            <p:cNvPr id="26" name="Freeform 26"/>
            <p:cNvSpPr/>
            <p:nvPr/>
          </p:nvSpPr>
          <p:spPr>
            <a:xfrm>
              <a:off x="0" y="0"/>
              <a:ext cx="2702077" cy="436169"/>
            </a:xfrm>
            <a:custGeom>
              <a:avLst/>
              <a:gdLst/>
              <a:ahLst/>
              <a:cxnLst/>
              <a:rect l="l" t="t" r="r" b="b"/>
              <a:pathLst>
                <a:path w="2702077" h="436169">
                  <a:moveTo>
                    <a:pt x="0" y="0"/>
                  </a:moveTo>
                  <a:lnTo>
                    <a:pt x="2702077" y="0"/>
                  </a:lnTo>
                  <a:lnTo>
                    <a:pt x="2702077" y="436169"/>
                  </a:lnTo>
                  <a:lnTo>
                    <a:pt x="0" y="4361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0" y="-47625"/>
              <a:ext cx="2702077" cy="4837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8028552" y="5580519"/>
            <a:ext cx="8039841" cy="1377183"/>
            <a:chOff x="0" y="0"/>
            <a:chExt cx="10719787" cy="1836244"/>
          </a:xfrm>
        </p:grpSpPr>
        <p:grpSp>
          <p:nvGrpSpPr>
            <p:cNvPr id="29" name="Group 29"/>
            <p:cNvGrpSpPr/>
            <p:nvPr/>
          </p:nvGrpSpPr>
          <p:grpSpPr>
            <a:xfrm>
              <a:off x="0" y="0"/>
              <a:ext cx="10719787" cy="1055697"/>
              <a:chOff x="0" y="0"/>
              <a:chExt cx="6705854" cy="660400"/>
            </a:xfrm>
          </p:grpSpPr>
          <p:sp>
            <p:nvSpPr>
              <p:cNvPr id="30" name="Freeform 30"/>
              <p:cNvSpPr/>
              <p:nvPr/>
            </p:nvSpPr>
            <p:spPr>
              <a:xfrm>
                <a:off x="0" y="0"/>
                <a:ext cx="6705854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705854" h="660400">
                    <a:moveTo>
                      <a:pt x="6581394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81394" y="0"/>
                    </a:lnTo>
                    <a:cubicBezTo>
                      <a:pt x="6649974" y="0"/>
                      <a:pt x="6705854" y="55880"/>
                      <a:pt x="6705854" y="124460"/>
                    </a:cubicBezTo>
                    <a:lnTo>
                      <a:pt x="6705854" y="535940"/>
                    </a:lnTo>
                    <a:cubicBezTo>
                      <a:pt x="6705854" y="604520"/>
                      <a:pt x="6649974" y="660400"/>
                      <a:pt x="6581394" y="660400"/>
                    </a:cubicBezTo>
                    <a:close/>
                  </a:path>
                </a:pathLst>
              </a:custGeom>
              <a:solidFill>
                <a:srgbClr val="F1F1F1">
                  <a:alpha val="63922"/>
                </a:srgbClr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1" name="TextBox 31"/>
            <p:cNvSpPr txBox="1"/>
            <p:nvPr/>
          </p:nvSpPr>
          <p:spPr>
            <a:xfrm>
              <a:off x="383485" y="206962"/>
              <a:ext cx="9952817" cy="5376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Inter Bold"/>
                </a:rPr>
                <a:t>Compromiso 32</a:t>
              </a: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383485" y="1351951"/>
              <a:ext cx="9952817" cy="4842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79"/>
                </a:lnSpc>
              </a:pPr>
              <a:r>
                <a:rPr lang="en-US" sz="2200">
                  <a:solidFill>
                    <a:srgbClr val="000000"/>
                  </a:solidFill>
                  <a:latin typeface="Inter"/>
                </a:rPr>
                <a:t>Acceso rápido y automatizado a la información</a:t>
              </a: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6999852" y="7874772"/>
            <a:ext cx="10259448" cy="1866588"/>
            <a:chOff x="0" y="0"/>
            <a:chExt cx="2702077" cy="491612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702077" cy="491612"/>
            </a:xfrm>
            <a:custGeom>
              <a:avLst/>
              <a:gdLst/>
              <a:ahLst/>
              <a:cxnLst/>
              <a:rect l="l" t="t" r="r" b="b"/>
              <a:pathLst>
                <a:path w="2702077" h="491612">
                  <a:moveTo>
                    <a:pt x="0" y="0"/>
                  </a:moveTo>
                  <a:lnTo>
                    <a:pt x="2702077" y="0"/>
                  </a:lnTo>
                  <a:lnTo>
                    <a:pt x="2702077" y="491612"/>
                  </a:lnTo>
                  <a:lnTo>
                    <a:pt x="0" y="4916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47625"/>
              <a:ext cx="2702077" cy="5392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5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8028552" y="7852542"/>
            <a:ext cx="8039841" cy="1767708"/>
            <a:chOff x="0" y="0"/>
            <a:chExt cx="10719787" cy="2356944"/>
          </a:xfrm>
        </p:grpSpPr>
        <p:grpSp>
          <p:nvGrpSpPr>
            <p:cNvPr id="37" name="Group 37"/>
            <p:cNvGrpSpPr/>
            <p:nvPr/>
          </p:nvGrpSpPr>
          <p:grpSpPr>
            <a:xfrm>
              <a:off x="0" y="0"/>
              <a:ext cx="10719787" cy="1055697"/>
              <a:chOff x="0" y="0"/>
              <a:chExt cx="6705854" cy="6604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6705854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6705854" h="660400">
                    <a:moveTo>
                      <a:pt x="6581394" y="660400"/>
                    </a:moveTo>
                    <a:lnTo>
                      <a:pt x="124460" y="660400"/>
                    </a:lnTo>
                    <a:cubicBezTo>
                      <a:pt x="55880" y="660400"/>
                      <a:pt x="0" y="604520"/>
                      <a:pt x="0" y="53594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6581394" y="0"/>
                    </a:lnTo>
                    <a:cubicBezTo>
                      <a:pt x="6649974" y="0"/>
                      <a:pt x="6705854" y="55880"/>
                      <a:pt x="6705854" y="124460"/>
                    </a:cubicBezTo>
                    <a:lnTo>
                      <a:pt x="6705854" y="535940"/>
                    </a:lnTo>
                    <a:cubicBezTo>
                      <a:pt x="6705854" y="604520"/>
                      <a:pt x="6649974" y="660400"/>
                      <a:pt x="6581394" y="660400"/>
                    </a:cubicBezTo>
                    <a:close/>
                  </a:path>
                </a:pathLst>
              </a:custGeom>
              <a:solidFill>
                <a:srgbClr val="F1F1F1">
                  <a:alpha val="63922"/>
                </a:srgbClr>
              </a:solidFill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9" name="TextBox 39"/>
            <p:cNvSpPr txBox="1"/>
            <p:nvPr/>
          </p:nvSpPr>
          <p:spPr>
            <a:xfrm>
              <a:off x="383485" y="206962"/>
              <a:ext cx="9952817" cy="53763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499"/>
                </a:lnSpc>
              </a:pPr>
              <a:r>
                <a:rPr lang="en-US" sz="2499">
                  <a:solidFill>
                    <a:srgbClr val="000000"/>
                  </a:solidFill>
                  <a:latin typeface="Inter Bold"/>
                </a:rPr>
                <a:t>Compromiso 33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383485" y="1351951"/>
              <a:ext cx="9952817" cy="10049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079"/>
                </a:lnSpc>
              </a:pPr>
              <a:r>
                <a:rPr lang="en-US" sz="2200">
                  <a:solidFill>
                    <a:srgbClr val="000000"/>
                  </a:solidFill>
                  <a:latin typeface="Inter"/>
                </a:rPr>
                <a:t>Actividad de verificación independiente, transparente y sujeta a normas éticas.</a:t>
              </a:r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-311927" y="9363710"/>
            <a:ext cx="8542649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09986" y="1354353"/>
            <a:ext cx="9725666" cy="7578293"/>
          </a:xfrm>
          <a:custGeom>
            <a:avLst/>
            <a:gdLst/>
            <a:ahLst/>
            <a:cxnLst/>
            <a:rect l="l" t="t" r="r" b="b"/>
            <a:pathLst>
              <a:path w="9725666" h="7578293">
                <a:moveTo>
                  <a:pt x="0" y="0"/>
                </a:moveTo>
                <a:lnTo>
                  <a:pt x="9725665" y="0"/>
                </a:lnTo>
                <a:lnTo>
                  <a:pt x="9725665" y="7578294"/>
                </a:lnTo>
                <a:lnTo>
                  <a:pt x="0" y="75782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TextBox 3"/>
          <p:cNvSpPr txBox="1"/>
          <p:nvPr/>
        </p:nvSpPr>
        <p:spPr>
          <a:xfrm>
            <a:off x="8721073" y="8875497"/>
            <a:ext cx="8103491" cy="544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70"/>
              </a:lnSpc>
            </a:pPr>
            <a:r>
              <a:rPr lang="en-US" sz="1418">
                <a:solidFill>
                  <a:srgbClr val="000000"/>
                </a:solidFill>
                <a:latin typeface="Inter"/>
              </a:rPr>
              <a:t>Fuente: EFCSN Fact-checking and related Risk-Mitigation Measures for Disinformation in the Very Large Online Platforms Report. Enero 2024</a:t>
            </a:r>
          </a:p>
        </p:txBody>
      </p:sp>
      <p:sp>
        <p:nvSpPr>
          <p:cNvPr id="4" name="Freeform 4"/>
          <p:cNvSpPr/>
          <p:nvPr/>
        </p:nvSpPr>
        <p:spPr>
          <a:xfrm>
            <a:off x="1909692" y="6974581"/>
            <a:ext cx="4103558" cy="2283719"/>
          </a:xfrm>
          <a:custGeom>
            <a:avLst/>
            <a:gdLst/>
            <a:ahLst/>
            <a:cxnLst/>
            <a:rect l="l" t="t" r="r" b="b"/>
            <a:pathLst>
              <a:path w="4103558" h="2283719">
                <a:moveTo>
                  <a:pt x="0" y="0"/>
                </a:moveTo>
                <a:lnTo>
                  <a:pt x="4103558" y="0"/>
                </a:lnTo>
                <a:lnTo>
                  <a:pt x="4103558" y="2283719"/>
                </a:lnTo>
                <a:lnTo>
                  <a:pt x="0" y="2283719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5" name="Group 5"/>
          <p:cNvGrpSpPr/>
          <p:nvPr/>
        </p:nvGrpSpPr>
        <p:grpSpPr>
          <a:xfrm>
            <a:off x="479531" y="3023992"/>
            <a:ext cx="6963881" cy="2768162"/>
            <a:chOff x="0" y="0"/>
            <a:chExt cx="9285174" cy="3690883"/>
          </a:xfrm>
        </p:grpSpPr>
        <p:sp>
          <p:nvSpPr>
            <p:cNvPr id="6" name="TextBox 6"/>
            <p:cNvSpPr txBox="1"/>
            <p:nvPr/>
          </p:nvSpPr>
          <p:spPr>
            <a:xfrm>
              <a:off x="0" y="-9525"/>
              <a:ext cx="9285174" cy="2676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Riesgos de incumplimiento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3065761"/>
              <a:ext cx="9285174" cy="622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19"/>
                </a:lnSpc>
              </a:pPr>
              <a:r>
                <a:rPr lang="en-US" sz="3099">
                  <a:solidFill>
                    <a:srgbClr val="000000"/>
                  </a:solidFill>
                  <a:latin typeface="Inter"/>
                </a:rPr>
                <a:t>Informe EFCSN 2024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375699" y="5143500"/>
            <a:ext cx="2942093" cy="2942093"/>
          </a:xfrm>
          <a:custGeom>
            <a:avLst/>
            <a:gdLst/>
            <a:ahLst/>
            <a:cxnLst/>
            <a:rect l="l" t="t" r="r" b="b"/>
            <a:pathLst>
              <a:path w="2942093" h="2942093">
                <a:moveTo>
                  <a:pt x="0" y="0"/>
                </a:moveTo>
                <a:lnTo>
                  <a:pt x="2942094" y="0"/>
                </a:lnTo>
                <a:lnTo>
                  <a:pt x="2942094" y="2942093"/>
                </a:lnTo>
                <a:lnTo>
                  <a:pt x="0" y="29420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3" name="Freeform 3"/>
          <p:cNvSpPr/>
          <p:nvPr/>
        </p:nvSpPr>
        <p:spPr>
          <a:xfrm>
            <a:off x="8896737" y="5018142"/>
            <a:ext cx="3067451" cy="3067451"/>
          </a:xfrm>
          <a:custGeom>
            <a:avLst/>
            <a:gdLst/>
            <a:ahLst/>
            <a:cxnLst/>
            <a:rect l="l" t="t" r="r" b="b"/>
            <a:pathLst>
              <a:path w="3067451" h="3067451">
                <a:moveTo>
                  <a:pt x="0" y="0"/>
                </a:moveTo>
                <a:lnTo>
                  <a:pt x="3067451" y="0"/>
                </a:lnTo>
                <a:lnTo>
                  <a:pt x="3067451" y="3067451"/>
                </a:lnTo>
                <a:lnTo>
                  <a:pt x="0" y="30674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grpSp>
        <p:nvGrpSpPr>
          <p:cNvPr id="4" name="Group 4"/>
          <p:cNvGrpSpPr/>
          <p:nvPr/>
        </p:nvGrpSpPr>
        <p:grpSpPr>
          <a:xfrm>
            <a:off x="2963921" y="1323325"/>
            <a:ext cx="12360159" cy="2768162"/>
            <a:chOff x="0" y="0"/>
            <a:chExt cx="16480212" cy="3690883"/>
          </a:xfrm>
        </p:grpSpPr>
        <p:sp>
          <p:nvSpPr>
            <p:cNvPr id="5" name="TextBox 5"/>
            <p:cNvSpPr txBox="1"/>
            <p:nvPr/>
          </p:nvSpPr>
          <p:spPr>
            <a:xfrm>
              <a:off x="0" y="-9525"/>
              <a:ext cx="16480212" cy="26765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7919"/>
                </a:lnSpc>
              </a:pPr>
              <a:r>
                <a:rPr lang="en-US" sz="6599">
                  <a:solidFill>
                    <a:srgbClr val="04473A"/>
                  </a:solidFill>
                  <a:latin typeface="Inter Bold"/>
                </a:rPr>
                <a:t>Primer procedimiento formal por DSA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3065761"/>
              <a:ext cx="16480212" cy="62230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719"/>
                </a:lnSpc>
              </a:pPr>
              <a:r>
                <a:rPr lang="en-US" sz="3099">
                  <a:solidFill>
                    <a:srgbClr val="000000"/>
                  </a:solidFill>
                  <a:latin typeface="Inter"/>
                </a:rPr>
                <a:t>Diciembre 2023</a:t>
              </a: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28700" y="4652281"/>
            <a:ext cx="4877993" cy="4374969"/>
            <a:chOff x="0" y="0"/>
            <a:chExt cx="2188406" cy="196273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188407" cy="1962735"/>
            </a:xfrm>
            <a:custGeom>
              <a:avLst/>
              <a:gdLst/>
              <a:ahLst/>
              <a:cxnLst/>
              <a:rect l="l" t="t" r="r" b="b"/>
              <a:pathLst>
                <a:path w="2188407" h="1962735">
                  <a:moveTo>
                    <a:pt x="2063946" y="1962735"/>
                  </a:moveTo>
                  <a:lnTo>
                    <a:pt x="124460" y="1962735"/>
                  </a:lnTo>
                  <a:cubicBezTo>
                    <a:pt x="55880" y="1962735"/>
                    <a:pt x="0" y="1906855"/>
                    <a:pt x="0" y="18382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838275"/>
                  </a:lnTo>
                  <a:cubicBezTo>
                    <a:pt x="2188407" y="1906855"/>
                    <a:pt x="2132526" y="1962735"/>
                    <a:pt x="2063946" y="1962735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210306" y="5173843"/>
            <a:ext cx="4880274" cy="3246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Designada como VLOP</a:t>
            </a:r>
          </a:p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 Sujeta a evaluación de riesgos sistémicos</a:t>
            </a:r>
          </a:p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Acceso a datos por investigadores </a:t>
            </a:r>
          </a:p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Notificación de moderación de contenido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12430913" y="4652281"/>
            <a:ext cx="4877993" cy="4374969"/>
            <a:chOff x="0" y="0"/>
            <a:chExt cx="2188406" cy="196273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188407" cy="1962735"/>
            </a:xfrm>
            <a:custGeom>
              <a:avLst/>
              <a:gdLst/>
              <a:ahLst/>
              <a:cxnLst/>
              <a:rect l="l" t="t" r="r" b="b"/>
              <a:pathLst>
                <a:path w="2188407" h="1962735">
                  <a:moveTo>
                    <a:pt x="2063946" y="1962735"/>
                  </a:moveTo>
                  <a:lnTo>
                    <a:pt x="124460" y="1962735"/>
                  </a:lnTo>
                  <a:cubicBezTo>
                    <a:pt x="55880" y="1962735"/>
                    <a:pt x="0" y="1906855"/>
                    <a:pt x="0" y="18382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063946" y="0"/>
                  </a:lnTo>
                  <a:cubicBezTo>
                    <a:pt x="2132526" y="0"/>
                    <a:pt x="2188407" y="55880"/>
                    <a:pt x="2188407" y="124460"/>
                  </a:cubicBezTo>
                  <a:lnTo>
                    <a:pt x="2188407" y="1838275"/>
                  </a:lnTo>
                  <a:cubicBezTo>
                    <a:pt x="2188407" y="1906855"/>
                    <a:pt x="2132526" y="1962735"/>
                    <a:pt x="2063946" y="1962735"/>
                  </a:cubicBezTo>
                  <a:close/>
                </a:path>
              </a:pathLst>
            </a:custGeom>
            <a:solidFill>
              <a:srgbClr val="FFFFFF">
                <a:alpha val="63922"/>
              </a:srgbClr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12566434" y="5173843"/>
            <a:ext cx="4606950" cy="2779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Abandona CoP</a:t>
            </a:r>
          </a:p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 Elude moderación de contenido por fact-checkers</a:t>
            </a:r>
          </a:p>
          <a:p>
            <a:pPr marL="518160" lvl="1" indent="-259080">
              <a:lnSpc>
                <a:spcPts val="372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Inter"/>
              </a:rPr>
              <a:t>Notas de comunidad contra la desinformación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4051985" y="9248775"/>
            <a:ext cx="10184031" cy="50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80"/>
              </a:lnSpc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Congreso “Plataformas, datos e IA. Evaluando la nueva regulación europea” </a:t>
            </a:r>
          </a:p>
          <a:p>
            <a:pPr algn="ctr">
              <a:lnSpc>
                <a:spcPts val="2080"/>
              </a:lnSpc>
              <a:spcBef>
                <a:spcPct val="0"/>
              </a:spcBef>
            </a:pPr>
            <a:r>
              <a:rPr lang="en-US" sz="1600">
                <a:solidFill>
                  <a:srgbClr val="3A5B43"/>
                </a:solidFill>
                <a:latin typeface="IBM Plex Sans"/>
              </a:rPr>
              <a:t>Antonio Cánovas López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Microsoft Office PowerPoint</Application>
  <PresentationFormat>Personalizado</PresentationFormat>
  <Paragraphs>96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Calibri</vt:lpstr>
      <vt:lpstr>Inter</vt:lpstr>
      <vt:lpstr>Public Sans Bold</vt:lpstr>
      <vt:lpstr>Arial</vt:lpstr>
      <vt:lpstr>Inter Bold</vt:lpstr>
      <vt:lpstr>Open Sauce Light</vt:lpstr>
      <vt:lpstr>Open Sauce</vt:lpstr>
      <vt:lpstr>IBM Plex Sans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DE LA DESINFORMACIÓN EN LÍNEA </dc:title>
  <cp:lastModifiedBy>OK OK</cp:lastModifiedBy>
  <cp:revision>1</cp:revision>
  <dcterms:created xsi:type="dcterms:W3CDTF">2006-08-16T00:00:00Z</dcterms:created>
  <dcterms:modified xsi:type="dcterms:W3CDTF">2024-04-11T17:38:46Z</dcterms:modified>
  <dc:identifier>DAF_yOPaWPw</dc:identifier>
</cp:coreProperties>
</file>