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6" r:id="rId5"/>
    <p:sldId id="257" r:id="rId6"/>
    <p:sldId id="258" r:id="rId7"/>
    <p:sldId id="259" r:id="rId8"/>
    <p:sldId id="260" r:id="rId9"/>
    <p:sldId id="261" r:id="rId10"/>
    <p:sldId id="263" r:id="rId11"/>
    <p:sldId id="264" r:id="rId12"/>
    <p:sldId id="265" r:id="rId13"/>
    <p:sldId id="266" r:id="rId14"/>
    <p:sldId id="267" r:id="rId15"/>
    <p:sldId id="268" r:id="rId16"/>
    <p:sldId id="269"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7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6" d="100"/>
          <a:sy n="86" d="100"/>
        </p:scale>
        <p:origin x="5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ía Jesús Blanco Sánchez" userId="b2044289-7335-4bb4-826d-85ed982e7efa" providerId="ADAL" clId="{32203317-D743-4207-8F59-EBBCBA23AF6D}"/>
    <pc:docChg chg="custSel delSld modSld">
      <pc:chgData name="María Jesús Blanco Sánchez" userId="b2044289-7335-4bb4-826d-85ed982e7efa" providerId="ADAL" clId="{32203317-D743-4207-8F59-EBBCBA23AF6D}" dt="2024-03-14T11:35:06.612" v="87" actId="20577"/>
      <pc:docMkLst>
        <pc:docMk/>
      </pc:docMkLst>
      <pc:sldChg chg="modSp">
        <pc:chgData name="María Jesús Blanco Sánchez" userId="b2044289-7335-4bb4-826d-85ed982e7efa" providerId="ADAL" clId="{32203317-D743-4207-8F59-EBBCBA23AF6D}" dt="2024-03-14T11:24:48.205" v="85" actId="313"/>
        <pc:sldMkLst>
          <pc:docMk/>
          <pc:sldMk cId="3860237598" sldId="256"/>
        </pc:sldMkLst>
        <pc:spChg chg="mod">
          <ac:chgData name="María Jesús Blanco Sánchez" userId="b2044289-7335-4bb4-826d-85ed982e7efa" providerId="ADAL" clId="{32203317-D743-4207-8F59-EBBCBA23AF6D}" dt="2024-03-14T11:24:48.205" v="85" actId="313"/>
          <ac:spMkLst>
            <pc:docMk/>
            <pc:sldMk cId="3860237598" sldId="256"/>
            <ac:spMk id="2" creationId="{00000000-0000-0000-0000-000000000000}"/>
          </ac:spMkLst>
        </pc:spChg>
        <pc:spChg chg="mod">
          <ac:chgData name="María Jesús Blanco Sánchez" userId="b2044289-7335-4bb4-826d-85ed982e7efa" providerId="ADAL" clId="{32203317-D743-4207-8F59-EBBCBA23AF6D}" dt="2024-03-14T11:24:32.883" v="78" actId="108"/>
          <ac:spMkLst>
            <pc:docMk/>
            <pc:sldMk cId="3860237598" sldId="256"/>
            <ac:spMk id="6" creationId="{00000000-0000-0000-0000-000000000000}"/>
          </ac:spMkLst>
        </pc:spChg>
        <pc:picChg chg="mod">
          <ac:chgData name="María Jesús Blanco Sánchez" userId="b2044289-7335-4bb4-826d-85ed982e7efa" providerId="ADAL" clId="{32203317-D743-4207-8F59-EBBCBA23AF6D}" dt="2024-03-14T11:24:42.416" v="79" actId="1076"/>
          <ac:picMkLst>
            <pc:docMk/>
            <pc:sldMk cId="3860237598" sldId="256"/>
            <ac:picMk id="4" creationId="{00000000-0000-0000-0000-000000000000}"/>
          </ac:picMkLst>
        </pc:picChg>
      </pc:sldChg>
      <pc:sldChg chg="modSp">
        <pc:chgData name="María Jesús Blanco Sánchez" userId="b2044289-7335-4bb4-826d-85ed982e7efa" providerId="ADAL" clId="{32203317-D743-4207-8F59-EBBCBA23AF6D}" dt="2024-03-14T11:35:06.612" v="87" actId="20577"/>
        <pc:sldMkLst>
          <pc:docMk/>
          <pc:sldMk cId="2436854985" sldId="257"/>
        </pc:sldMkLst>
        <pc:spChg chg="mod">
          <ac:chgData name="María Jesús Blanco Sánchez" userId="b2044289-7335-4bb4-826d-85ed982e7efa" providerId="ADAL" clId="{32203317-D743-4207-8F59-EBBCBA23AF6D}" dt="2024-03-14T11:35:06.612" v="87" actId="20577"/>
          <ac:spMkLst>
            <pc:docMk/>
            <pc:sldMk cId="2436854985" sldId="257"/>
            <ac:spMk id="6" creationId="{00000000-0000-0000-0000-000000000000}"/>
          </ac:spMkLst>
        </pc:spChg>
      </pc:sldChg>
      <pc:sldChg chg="del">
        <pc:chgData name="María Jesús Blanco Sánchez" userId="b2044289-7335-4bb4-826d-85ed982e7efa" providerId="ADAL" clId="{32203317-D743-4207-8F59-EBBCBA23AF6D}" dt="2024-03-14T11:16:53.720" v="24" actId="2696"/>
        <pc:sldMkLst>
          <pc:docMk/>
          <pc:sldMk cId="1305896624" sldId="262"/>
        </pc:sldMkLst>
      </pc:sldChg>
    </pc:docChg>
  </pc:docChgLst>
  <pc:docChgLst>
    <pc:chgData name="María Jesús Blanco Sánchez" userId="b2044289-7335-4bb4-826d-85ed982e7efa" providerId="ADAL" clId="{D887CA68-B9E2-4D9A-AFE7-FDC9736BFBE5}"/>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D88E9EF8-96E0-4703-9E36-F45E0A56964B}" type="datetimeFigureOut">
              <a:rPr lang="es-ES" smtClean="0"/>
              <a:t>14/03/2024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BAAA9F1-57AD-4C6B-B893-FDE635936500}" type="slidenum">
              <a:rPr lang="es-ES" smtClean="0"/>
              <a:t>‹Nº›</a:t>
            </a:fld>
            <a:endParaRPr lang="es-ES"/>
          </a:p>
        </p:txBody>
      </p:sp>
    </p:spTree>
    <p:extLst>
      <p:ext uri="{BB962C8B-B14F-4D97-AF65-F5344CB8AC3E}">
        <p14:creationId xmlns:p14="http://schemas.microsoft.com/office/powerpoint/2010/main" val="1960041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88E9EF8-96E0-4703-9E36-F45E0A56964B}" type="datetimeFigureOut">
              <a:rPr lang="es-ES" smtClean="0"/>
              <a:t>14/03/2024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BAAA9F1-57AD-4C6B-B893-FDE635936500}" type="slidenum">
              <a:rPr lang="es-ES" smtClean="0"/>
              <a:t>‹Nº›</a:t>
            </a:fld>
            <a:endParaRPr lang="es-ES"/>
          </a:p>
        </p:txBody>
      </p:sp>
    </p:spTree>
    <p:extLst>
      <p:ext uri="{BB962C8B-B14F-4D97-AF65-F5344CB8AC3E}">
        <p14:creationId xmlns:p14="http://schemas.microsoft.com/office/powerpoint/2010/main" val="3948812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88E9EF8-96E0-4703-9E36-F45E0A56964B}" type="datetimeFigureOut">
              <a:rPr lang="es-ES" smtClean="0"/>
              <a:t>14/03/2024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BAAA9F1-57AD-4C6B-B893-FDE635936500}" type="slidenum">
              <a:rPr lang="es-ES" smtClean="0"/>
              <a:t>‹Nº›</a:t>
            </a:fld>
            <a:endParaRPr lang="es-ES"/>
          </a:p>
        </p:txBody>
      </p:sp>
    </p:spTree>
    <p:extLst>
      <p:ext uri="{BB962C8B-B14F-4D97-AF65-F5344CB8AC3E}">
        <p14:creationId xmlns:p14="http://schemas.microsoft.com/office/powerpoint/2010/main" val="4057192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88E9EF8-96E0-4703-9E36-F45E0A56964B}" type="datetimeFigureOut">
              <a:rPr lang="es-ES" smtClean="0"/>
              <a:t>14/03/2024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BAAA9F1-57AD-4C6B-B893-FDE635936500}" type="slidenum">
              <a:rPr lang="es-ES" smtClean="0"/>
              <a:t>‹Nº›</a:t>
            </a:fld>
            <a:endParaRPr lang="es-ES"/>
          </a:p>
        </p:txBody>
      </p:sp>
    </p:spTree>
    <p:extLst>
      <p:ext uri="{BB962C8B-B14F-4D97-AF65-F5344CB8AC3E}">
        <p14:creationId xmlns:p14="http://schemas.microsoft.com/office/powerpoint/2010/main" val="889605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D88E9EF8-96E0-4703-9E36-F45E0A56964B}" type="datetimeFigureOut">
              <a:rPr lang="es-ES" smtClean="0"/>
              <a:t>14/03/2024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BAAA9F1-57AD-4C6B-B893-FDE635936500}" type="slidenum">
              <a:rPr lang="es-ES" smtClean="0"/>
              <a:t>‹Nº›</a:t>
            </a:fld>
            <a:endParaRPr lang="es-ES"/>
          </a:p>
        </p:txBody>
      </p:sp>
    </p:spTree>
    <p:extLst>
      <p:ext uri="{BB962C8B-B14F-4D97-AF65-F5344CB8AC3E}">
        <p14:creationId xmlns:p14="http://schemas.microsoft.com/office/powerpoint/2010/main" val="1110153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88E9EF8-96E0-4703-9E36-F45E0A56964B}" type="datetimeFigureOut">
              <a:rPr lang="es-ES" smtClean="0"/>
              <a:t>14/03/2024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BAAA9F1-57AD-4C6B-B893-FDE635936500}" type="slidenum">
              <a:rPr lang="es-ES" smtClean="0"/>
              <a:t>‹Nº›</a:t>
            </a:fld>
            <a:endParaRPr lang="es-ES"/>
          </a:p>
        </p:txBody>
      </p:sp>
    </p:spTree>
    <p:extLst>
      <p:ext uri="{BB962C8B-B14F-4D97-AF65-F5344CB8AC3E}">
        <p14:creationId xmlns:p14="http://schemas.microsoft.com/office/powerpoint/2010/main" val="2772390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88E9EF8-96E0-4703-9E36-F45E0A56964B}" type="datetimeFigureOut">
              <a:rPr lang="es-ES" smtClean="0"/>
              <a:t>14/03/2024</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4BAAA9F1-57AD-4C6B-B893-FDE635936500}" type="slidenum">
              <a:rPr lang="es-ES" smtClean="0"/>
              <a:t>‹Nº›</a:t>
            </a:fld>
            <a:endParaRPr lang="es-ES"/>
          </a:p>
        </p:txBody>
      </p:sp>
    </p:spTree>
    <p:extLst>
      <p:ext uri="{BB962C8B-B14F-4D97-AF65-F5344CB8AC3E}">
        <p14:creationId xmlns:p14="http://schemas.microsoft.com/office/powerpoint/2010/main" val="4119028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88E9EF8-96E0-4703-9E36-F45E0A56964B}" type="datetimeFigureOut">
              <a:rPr lang="es-ES" smtClean="0"/>
              <a:t>14/03/2024</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4BAAA9F1-57AD-4C6B-B893-FDE635936500}" type="slidenum">
              <a:rPr lang="es-ES" smtClean="0"/>
              <a:t>‹Nº›</a:t>
            </a:fld>
            <a:endParaRPr lang="es-ES"/>
          </a:p>
        </p:txBody>
      </p:sp>
    </p:spTree>
    <p:extLst>
      <p:ext uri="{BB962C8B-B14F-4D97-AF65-F5344CB8AC3E}">
        <p14:creationId xmlns:p14="http://schemas.microsoft.com/office/powerpoint/2010/main" val="911243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8E9EF8-96E0-4703-9E36-F45E0A56964B}" type="datetimeFigureOut">
              <a:rPr lang="es-ES" smtClean="0"/>
              <a:t>14/03/2024</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4BAAA9F1-57AD-4C6B-B893-FDE635936500}" type="slidenum">
              <a:rPr lang="es-ES" smtClean="0"/>
              <a:t>‹Nº›</a:t>
            </a:fld>
            <a:endParaRPr lang="es-ES"/>
          </a:p>
        </p:txBody>
      </p:sp>
    </p:spTree>
    <p:extLst>
      <p:ext uri="{BB962C8B-B14F-4D97-AF65-F5344CB8AC3E}">
        <p14:creationId xmlns:p14="http://schemas.microsoft.com/office/powerpoint/2010/main" val="3513115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D88E9EF8-96E0-4703-9E36-F45E0A56964B}" type="datetimeFigureOut">
              <a:rPr lang="es-ES" smtClean="0"/>
              <a:t>14/03/2024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BAAA9F1-57AD-4C6B-B893-FDE635936500}" type="slidenum">
              <a:rPr lang="es-ES" smtClean="0"/>
              <a:t>‹Nº›</a:t>
            </a:fld>
            <a:endParaRPr lang="es-ES"/>
          </a:p>
        </p:txBody>
      </p:sp>
    </p:spTree>
    <p:extLst>
      <p:ext uri="{BB962C8B-B14F-4D97-AF65-F5344CB8AC3E}">
        <p14:creationId xmlns:p14="http://schemas.microsoft.com/office/powerpoint/2010/main" val="1890852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D88E9EF8-96E0-4703-9E36-F45E0A56964B}" type="datetimeFigureOut">
              <a:rPr lang="es-ES" smtClean="0"/>
              <a:t>14/03/2024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BAAA9F1-57AD-4C6B-B893-FDE635936500}" type="slidenum">
              <a:rPr lang="es-ES" smtClean="0"/>
              <a:t>‹Nº›</a:t>
            </a:fld>
            <a:endParaRPr lang="es-ES"/>
          </a:p>
        </p:txBody>
      </p:sp>
    </p:spTree>
    <p:extLst>
      <p:ext uri="{BB962C8B-B14F-4D97-AF65-F5344CB8AC3E}">
        <p14:creationId xmlns:p14="http://schemas.microsoft.com/office/powerpoint/2010/main" val="3567791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8E9EF8-96E0-4703-9E36-F45E0A56964B}" type="datetimeFigureOut">
              <a:rPr lang="es-ES" smtClean="0"/>
              <a:t>14/03/2024</a:t>
            </a:fld>
            <a:endParaRPr lang="es-E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AA9F1-57AD-4C6B-B893-FDE635936500}" type="slidenum">
              <a:rPr lang="es-ES" smtClean="0"/>
              <a:t>‹Nº›</a:t>
            </a:fld>
            <a:endParaRPr lang="es-ES"/>
          </a:p>
        </p:txBody>
      </p:sp>
    </p:spTree>
    <p:extLst>
      <p:ext uri="{BB962C8B-B14F-4D97-AF65-F5344CB8AC3E}">
        <p14:creationId xmlns:p14="http://schemas.microsoft.com/office/powerpoint/2010/main" val="29863161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533" y="-66675"/>
            <a:ext cx="12310533" cy="6924675"/>
          </a:xfrm>
          <a:prstGeom prst="rect">
            <a:avLst/>
          </a:prstGeom>
        </p:spPr>
      </p:pic>
      <p:sp>
        <p:nvSpPr>
          <p:cNvPr id="6" name="CuadroTexto 5"/>
          <p:cNvSpPr txBox="1"/>
          <p:nvPr/>
        </p:nvSpPr>
        <p:spPr>
          <a:xfrm>
            <a:off x="1055716" y="1843949"/>
            <a:ext cx="9340035" cy="1938992"/>
          </a:xfrm>
          <a:prstGeom prst="rect">
            <a:avLst/>
          </a:prstGeom>
          <a:noFill/>
        </p:spPr>
        <p:txBody>
          <a:bodyPr wrap="square" rtlCol="0">
            <a:spAutoFit/>
          </a:bodyPr>
          <a:lstStyle/>
          <a:p>
            <a:pPr algn="just"/>
            <a:r>
              <a:rPr lang="es-ES" sz="2400" b="1" dirty="0">
                <a:solidFill>
                  <a:schemeClr val="bg1"/>
                </a:solidFill>
                <a:latin typeface="Arial" panose="020B0604020202020204" pitchFamily="34" charset="0"/>
                <a:cs typeface="Arial" panose="020B0604020202020204" pitchFamily="34" charset="0"/>
              </a:rPr>
              <a:t>PARÁMETROS DE CLASIFICACIÓN Y TRATAMIENTO DIFERENCIADO. </a:t>
            </a:r>
            <a:r>
              <a:rPr lang="es-ES" sz="2400" dirty="0">
                <a:solidFill>
                  <a:schemeClr val="bg1"/>
                </a:solidFill>
              </a:rPr>
              <a:t>Reglamento 2019/1150, sobre el fomento de la equidad y la transparencia para los usuarios profesionales de servicios de intermediación en línea.</a:t>
            </a:r>
          </a:p>
          <a:p>
            <a:pPr algn="just"/>
            <a:r>
              <a:rPr lang="es-ES" sz="2400" b="1" dirty="0">
                <a:solidFill>
                  <a:schemeClr val="bg1"/>
                </a:solidFill>
                <a:latin typeface="Arial" panose="020B0604020202020204" pitchFamily="34" charset="0"/>
                <a:cs typeface="Arial" panose="020B0604020202020204" pitchFamily="34" charset="0"/>
              </a:rPr>
              <a:t> </a:t>
            </a:r>
          </a:p>
        </p:txBody>
      </p:sp>
      <p:sp>
        <p:nvSpPr>
          <p:cNvPr id="2" name="CuadroTexto 1"/>
          <p:cNvSpPr txBox="1"/>
          <p:nvPr/>
        </p:nvSpPr>
        <p:spPr>
          <a:xfrm>
            <a:off x="1055716" y="5361709"/>
            <a:ext cx="7223760" cy="923330"/>
          </a:xfrm>
          <a:prstGeom prst="rect">
            <a:avLst/>
          </a:prstGeom>
          <a:noFill/>
        </p:spPr>
        <p:txBody>
          <a:bodyPr wrap="square" rtlCol="0">
            <a:spAutoFit/>
          </a:bodyPr>
          <a:lstStyle/>
          <a:p>
            <a:r>
              <a:rPr lang="es-ES" dirty="0">
                <a:solidFill>
                  <a:schemeClr val="bg1"/>
                </a:solidFill>
              </a:rPr>
              <a:t>MARÍA JESÚS BLANCO SÁNCHEZ</a:t>
            </a:r>
          </a:p>
          <a:p>
            <a:r>
              <a:rPr lang="es-ES">
                <a:solidFill>
                  <a:schemeClr val="bg1"/>
                </a:solidFill>
              </a:rPr>
              <a:t>Congreso “Plataformas</a:t>
            </a:r>
            <a:r>
              <a:rPr lang="es-ES" dirty="0">
                <a:solidFill>
                  <a:schemeClr val="bg1"/>
                </a:solidFill>
              </a:rPr>
              <a:t>, Datos e Inteligencia Artificial. Evaluando la nueva Regulación Europea”. Córdoba, marzo 2024</a:t>
            </a:r>
          </a:p>
        </p:txBody>
      </p:sp>
    </p:spTree>
    <p:extLst>
      <p:ext uri="{BB962C8B-B14F-4D97-AF65-F5344CB8AC3E}">
        <p14:creationId xmlns:p14="http://schemas.microsoft.com/office/powerpoint/2010/main" val="38602375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12203085" cy="6864235"/>
          </a:xfrm>
          <a:prstGeom prst="rect">
            <a:avLst/>
          </a:prstGeom>
        </p:spPr>
      </p:pic>
      <p:sp>
        <p:nvSpPr>
          <p:cNvPr id="6" name="CuadroTexto 5"/>
          <p:cNvSpPr txBox="1"/>
          <p:nvPr/>
        </p:nvSpPr>
        <p:spPr>
          <a:xfrm>
            <a:off x="395217" y="246799"/>
            <a:ext cx="6625244" cy="1015663"/>
          </a:xfrm>
          <a:prstGeom prst="rect">
            <a:avLst/>
          </a:prstGeom>
          <a:noFill/>
        </p:spPr>
        <p:txBody>
          <a:bodyPr wrap="square" rtlCol="0">
            <a:spAutoFit/>
          </a:bodyPr>
          <a:lstStyle/>
          <a:p>
            <a:r>
              <a:rPr lang="es-ES" sz="2000" dirty="0">
                <a:solidFill>
                  <a:srgbClr val="003772"/>
                </a:solidFill>
                <a:latin typeface="Arial" panose="020B0604020202020204" pitchFamily="34" charset="0"/>
                <a:cs typeface="Arial" panose="020B0604020202020204" pitchFamily="34" charset="0"/>
              </a:rPr>
              <a:t>PARÁMETROS DE CLASIFICACIÓN Y TRATAMIENTO DIFERENCIADO</a:t>
            </a:r>
          </a:p>
          <a:p>
            <a:endParaRPr lang="es-ES" sz="2000" dirty="0">
              <a:solidFill>
                <a:srgbClr val="003772"/>
              </a:solidFill>
              <a:latin typeface="Arial" panose="020B0604020202020204" pitchFamily="34" charset="0"/>
              <a:cs typeface="Arial" panose="020B0604020202020204" pitchFamily="34" charset="0"/>
            </a:endParaRPr>
          </a:p>
        </p:txBody>
      </p:sp>
      <p:sp>
        <p:nvSpPr>
          <p:cNvPr id="7" name="CuadroTexto 6"/>
          <p:cNvSpPr txBox="1"/>
          <p:nvPr/>
        </p:nvSpPr>
        <p:spPr>
          <a:xfrm>
            <a:off x="470838" y="1238192"/>
            <a:ext cx="9210502" cy="5078313"/>
          </a:xfrm>
          <a:prstGeom prst="rect">
            <a:avLst/>
          </a:prstGeom>
          <a:noFill/>
        </p:spPr>
        <p:txBody>
          <a:bodyPr wrap="square" rtlCol="0">
            <a:spAutoFit/>
          </a:bodyPr>
          <a:lstStyle/>
          <a:p>
            <a:r>
              <a:rPr lang="es-ES" dirty="0">
                <a:solidFill>
                  <a:srgbClr val="003772"/>
                </a:solidFill>
              </a:rPr>
              <a:t>5. DESCRIPCIÓN ESPECÍFICA EXIGIBLE A LOS PARÁMETROS PRINCIPALES</a:t>
            </a:r>
          </a:p>
          <a:p>
            <a:endParaRPr lang="es-ES" dirty="0">
              <a:solidFill>
                <a:srgbClr val="003772"/>
              </a:solidFill>
            </a:endParaRPr>
          </a:p>
          <a:p>
            <a:pPr marL="285750" indent="-285750">
              <a:buFont typeface="Arial" panose="020B0604020202020204" pitchFamily="34" charset="0"/>
              <a:buChar char="•"/>
            </a:pPr>
            <a:r>
              <a:rPr lang="es-ES" sz="1600" dirty="0"/>
              <a:t>Explicación relativa a la posibilidad que tengan los usuarios profesionales de influir en la clasificación de manera activa</a:t>
            </a:r>
          </a:p>
          <a:p>
            <a:endParaRPr lang="es-ES" sz="1600" dirty="0"/>
          </a:p>
          <a:p>
            <a:pPr marL="285750" indent="-285750" algn="just">
              <a:buFont typeface="Arial" panose="020B0604020202020204" pitchFamily="34" charset="0"/>
              <a:buChar char="•"/>
            </a:pPr>
            <a:r>
              <a:rPr lang="es-ES" sz="1600" dirty="0"/>
              <a:t>La </a:t>
            </a:r>
            <a:r>
              <a:rPr lang="es-ES" sz="1600" b="1" dirty="0"/>
              <a:t>remuneración</a:t>
            </a:r>
            <a:r>
              <a:rPr lang="es-ES" sz="1600" dirty="0"/>
              <a:t> podría referirse, a este respecto, a los pagos realizados con el objetivo principal o exclusivo de mejorar la clasificación, así como la remuneración indirecta en forma de aceptación por el usuario profesional de obligaciones adicionales de cualquier tipo que pudieran tener ese efecto práctico, como el uso de servicios que sean auxiliares o de características </a:t>
            </a:r>
            <a:r>
              <a:rPr lang="es-ES" sz="1600" i="1" dirty="0"/>
              <a:t>premium</a:t>
            </a:r>
            <a:r>
              <a:rPr lang="es-ES" sz="1600" dirty="0"/>
              <a:t>. </a:t>
            </a:r>
          </a:p>
          <a:p>
            <a:pPr marL="285750" indent="-285750" algn="just">
              <a:buFont typeface="Arial" panose="020B0604020202020204" pitchFamily="34" charset="0"/>
              <a:buChar char="•"/>
            </a:pPr>
            <a:endParaRPr lang="es-ES" sz="1600" dirty="0"/>
          </a:p>
          <a:p>
            <a:pPr marL="285750" indent="-285750" algn="just">
              <a:buFont typeface="Arial" panose="020B0604020202020204" pitchFamily="34" charset="0"/>
              <a:buChar char="•"/>
            </a:pPr>
            <a:r>
              <a:rPr lang="es-ES" sz="1600" b="1" dirty="0"/>
              <a:t>En cuanto a la descripción del parámetro principal, </a:t>
            </a:r>
            <a:r>
              <a:rPr lang="es-ES" sz="1600" dirty="0"/>
              <a:t>la variedad de supuestos que abarca el fenómeno de plataformas que nos ocupa hace que el contenido de la descripción, incluido el número y tipo de los parámetros principales, pueda registrar grandes variaciones en función del servicio de intermediación en línea o motor de búsqueda en línea específico de que se trate.</a:t>
            </a:r>
          </a:p>
          <a:p>
            <a:pPr marL="285750" indent="-285750" algn="just">
              <a:buFont typeface="Arial" panose="020B0604020202020204" pitchFamily="34" charset="0"/>
              <a:buChar char="•"/>
            </a:pPr>
            <a:endParaRPr lang="es-ES" sz="1600" dirty="0"/>
          </a:p>
          <a:p>
            <a:pPr marL="285750" indent="-285750" algn="just">
              <a:buFont typeface="Arial" panose="020B0604020202020204" pitchFamily="34" charset="0"/>
              <a:buChar char="•"/>
            </a:pPr>
            <a:r>
              <a:rPr lang="es-ES" sz="1600" dirty="0"/>
              <a:t>En este sentido el texto del Reglamento establece una “obligación de resultado”.</a:t>
            </a:r>
          </a:p>
          <a:p>
            <a:pPr marL="285750" indent="-285750" algn="just">
              <a:buFont typeface="Arial" panose="020B0604020202020204" pitchFamily="34" charset="0"/>
              <a:buChar char="•"/>
            </a:pPr>
            <a:endParaRPr lang="es-ES" sz="1600" dirty="0"/>
          </a:p>
          <a:p>
            <a:pPr marL="285750" indent="-285750" algn="just">
              <a:buFont typeface="Arial" panose="020B0604020202020204" pitchFamily="34" charset="0"/>
              <a:buChar char="•"/>
            </a:pPr>
            <a:r>
              <a:rPr lang="es-ES" sz="1600" dirty="0"/>
              <a:t>¿</a:t>
            </a:r>
            <a:r>
              <a:rPr lang="es-ES" sz="1600" b="1" dirty="0"/>
              <a:t>Dónde deben describirse los parámetros principales?</a:t>
            </a:r>
          </a:p>
          <a:p>
            <a:pPr marL="285750" indent="-285750" algn="just">
              <a:buFont typeface="Arial" panose="020B0604020202020204" pitchFamily="34" charset="0"/>
              <a:buChar char="•"/>
            </a:pPr>
            <a:endParaRPr lang="es-ES" sz="1600" b="1" dirty="0"/>
          </a:p>
          <a:p>
            <a:pPr marL="285750" indent="-285750" algn="just">
              <a:buFont typeface="Arial" panose="020B0604020202020204" pitchFamily="34" charset="0"/>
              <a:buChar char="•"/>
            </a:pPr>
            <a:r>
              <a:rPr lang="es-ES" sz="1600" b="1" dirty="0"/>
              <a:t>Mantener actualizada la descripción de los parámetros principales.</a:t>
            </a:r>
            <a:endParaRPr lang="es-ES" sz="1600" dirty="0"/>
          </a:p>
        </p:txBody>
      </p:sp>
    </p:spTree>
    <p:extLst>
      <p:ext uri="{BB962C8B-B14F-4D97-AF65-F5344CB8AC3E}">
        <p14:creationId xmlns:p14="http://schemas.microsoft.com/office/powerpoint/2010/main" val="3658688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12203085" cy="6864235"/>
          </a:xfrm>
          <a:prstGeom prst="rect">
            <a:avLst/>
          </a:prstGeom>
        </p:spPr>
      </p:pic>
      <p:sp>
        <p:nvSpPr>
          <p:cNvPr id="6" name="CuadroTexto 5"/>
          <p:cNvSpPr txBox="1"/>
          <p:nvPr/>
        </p:nvSpPr>
        <p:spPr>
          <a:xfrm>
            <a:off x="395217" y="246799"/>
            <a:ext cx="6625244" cy="1015663"/>
          </a:xfrm>
          <a:prstGeom prst="rect">
            <a:avLst/>
          </a:prstGeom>
          <a:noFill/>
        </p:spPr>
        <p:txBody>
          <a:bodyPr wrap="square" rtlCol="0">
            <a:spAutoFit/>
          </a:bodyPr>
          <a:lstStyle/>
          <a:p>
            <a:r>
              <a:rPr lang="es-ES" sz="2000" dirty="0">
                <a:solidFill>
                  <a:srgbClr val="003772"/>
                </a:solidFill>
                <a:latin typeface="Arial" panose="020B0604020202020204" pitchFamily="34" charset="0"/>
                <a:cs typeface="Arial" panose="020B0604020202020204" pitchFamily="34" charset="0"/>
              </a:rPr>
              <a:t>PARÁMETROS DE CLASIFICACIÓN Y TRATAMIENTO DIFERENCIADO</a:t>
            </a:r>
          </a:p>
          <a:p>
            <a:endParaRPr lang="es-ES" sz="2000" dirty="0">
              <a:solidFill>
                <a:srgbClr val="003772"/>
              </a:solidFill>
              <a:latin typeface="Arial" panose="020B0604020202020204" pitchFamily="34" charset="0"/>
              <a:cs typeface="Arial" panose="020B0604020202020204" pitchFamily="34" charset="0"/>
            </a:endParaRPr>
          </a:p>
        </p:txBody>
      </p:sp>
      <p:sp>
        <p:nvSpPr>
          <p:cNvPr id="7" name="CuadroTexto 6"/>
          <p:cNvSpPr txBox="1"/>
          <p:nvPr/>
        </p:nvSpPr>
        <p:spPr>
          <a:xfrm>
            <a:off x="401271" y="1262462"/>
            <a:ext cx="9210502" cy="5416868"/>
          </a:xfrm>
          <a:prstGeom prst="rect">
            <a:avLst/>
          </a:prstGeom>
          <a:noFill/>
        </p:spPr>
        <p:txBody>
          <a:bodyPr wrap="square" rtlCol="0">
            <a:spAutoFit/>
          </a:bodyPr>
          <a:lstStyle/>
          <a:p>
            <a:r>
              <a:rPr lang="es-ES" b="1" dirty="0"/>
              <a:t>IV. EL TRATAMIENTO DIFERENCIADO Y SALVAGUARDA DEL DERECHO DE LA COMPETENCIA</a:t>
            </a:r>
          </a:p>
          <a:p>
            <a:endParaRPr lang="es-ES" b="1" dirty="0">
              <a:solidFill>
                <a:srgbClr val="003772"/>
              </a:solidFill>
            </a:endParaRPr>
          </a:p>
          <a:p>
            <a:pPr marL="342900" indent="-342900">
              <a:buAutoNum type="arabicPeriod"/>
            </a:pPr>
            <a:r>
              <a:rPr lang="es-ES" dirty="0"/>
              <a:t>LA TRANSPARENCIA, A TRAVÉS DE LA INFORMACIÓN, COMO MECANISMO DE SALVAGUARDA DEL DERECHO DE LA COMPETENCIA</a:t>
            </a:r>
          </a:p>
          <a:p>
            <a:pPr marL="342900" indent="-342900" algn="just">
              <a:buFont typeface="Arial" panose="020B0604020202020204" pitchFamily="34" charset="0"/>
              <a:buChar char="•"/>
            </a:pPr>
            <a:endParaRPr lang="es-ES" sz="1600" dirty="0"/>
          </a:p>
          <a:p>
            <a:pPr marL="285750" indent="-285750" algn="just">
              <a:buFont typeface="Arial" panose="020B0604020202020204" pitchFamily="34" charset="0"/>
              <a:buChar char="•"/>
            </a:pPr>
            <a:r>
              <a:rPr lang="es-ES" sz="1600" u="sng" dirty="0"/>
              <a:t>Supuesto</a:t>
            </a:r>
            <a:r>
              <a:rPr lang="es-ES" sz="1600" dirty="0"/>
              <a:t>: el proveedor puede </a:t>
            </a:r>
            <a:r>
              <a:rPr lang="es-ES" sz="1600" b="1" dirty="0"/>
              <a:t>competir de manera directa </a:t>
            </a:r>
            <a:r>
              <a:rPr lang="es-ES" sz="1600" dirty="0"/>
              <a:t>con otros usuarios profesionales que utilicen sus servicios de intermediación en línea y que no estén bajo el control del proveedor, lo que puede suponer un incentivo económico para el proveedor y la capacidad de utilizar ese control sobre el servicio de intermediación en línea o el motor de búsqueda en línea para dar ventajas técnicas o económicas a su propia oferta, o a las ofrecidas a través de un usuario profesional que controle, ventajas que podría denegar a los usuarios profesionales competidores.</a:t>
            </a:r>
          </a:p>
          <a:p>
            <a:pPr marL="285750" indent="-285750" algn="just">
              <a:buFont typeface="Arial" panose="020B0604020202020204" pitchFamily="34" charset="0"/>
              <a:buChar char="•"/>
            </a:pPr>
            <a:endParaRPr lang="es-ES" sz="1600" dirty="0"/>
          </a:p>
          <a:p>
            <a:pPr marL="285750" indent="-285750" algn="just">
              <a:buFont typeface="Arial" panose="020B0604020202020204" pitchFamily="34" charset="0"/>
              <a:buChar char="•"/>
            </a:pPr>
            <a:r>
              <a:rPr lang="es-ES" sz="1600" dirty="0"/>
              <a:t>Comportamientos pudieran ser contrarios a la competencia leal y restringir las posibilidades de elección de los consumidores.</a:t>
            </a:r>
          </a:p>
          <a:p>
            <a:pPr marL="285750" indent="-285750" algn="just">
              <a:buFont typeface="Arial" panose="020B0604020202020204" pitchFamily="34" charset="0"/>
              <a:buChar char="•"/>
            </a:pPr>
            <a:endParaRPr lang="es-ES" sz="1600" dirty="0"/>
          </a:p>
          <a:p>
            <a:pPr marL="285750" indent="-285750" algn="just">
              <a:buFont typeface="Arial" panose="020B0604020202020204" pitchFamily="34" charset="0"/>
              <a:buChar char="•"/>
            </a:pPr>
            <a:r>
              <a:rPr lang="es-ES" sz="1600" u="sng" dirty="0"/>
              <a:t>Solución</a:t>
            </a:r>
            <a:r>
              <a:rPr lang="es-ES" sz="1600" dirty="0"/>
              <a:t>: el Reglamento aboga por la transparencia. Exige al proveedor de servicios de intermediación en línea actúe de manera transparente y facilite una descripción, y las consideraciones que fundamenten cualquier trato diferenciado, ya sea por medios jurídicos, comerciales o técnicos, tales como funcionalidades relativas a los sistemas operativos, que pueda dar en relación con sus bienes o servicios en comparación con aquellos ofrecidos por otros usuarios profesionales.</a:t>
            </a:r>
          </a:p>
          <a:p>
            <a:endParaRPr lang="es-ES" dirty="0">
              <a:solidFill>
                <a:srgbClr val="003772"/>
              </a:solidFill>
            </a:endParaRPr>
          </a:p>
        </p:txBody>
      </p:sp>
    </p:spTree>
    <p:extLst>
      <p:ext uri="{BB962C8B-B14F-4D97-AF65-F5344CB8AC3E}">
        <p14:creationId xmlns:p14="http://schemas.microsoft.com/office/powerpoint/2010/main" val="1610546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12203085" cy="6864235"/>
          </a:xfrm>
          <a:prstGeom prst="rect">
            <a:avLst/>
          </a:prstGeom>
        </p:spPr>
      </p:pic>
      <p:sp>
        <p:nvSpPr>
          <p:cNvPr id="6" name="CuadroTexto 5"/>
          <p:cNvSpPr txBox="1"/>
          <p:nvPr/>
        </p:nvSpPr>
        <p:spPr>
          <a:xfrm>
            <a:off x="395217" y="246799"/>
            <a:ext cx="6625244" cy="1015663"/>
          </a:xfrm>
          <a:prstGeom prst="rect">
            <a:avLst/>
          </a:prstGeom>
          <a:noFill/>
        </p:spPr>
        <p:txBody>
          <a:bodyPr wrap="square" rtlCol="0">
            <a:spAutoFit/>
          </a:bodyPr>
          <a:lstStyle/>
          <a:p>
            <a:r>
              <a:rPr lang="es-ES" sz="2000" dirty="0">
                <a:solidFill>
                  <a:srgbClr val="003772"/>
                </a:solidFill>
                <a:latin typeface="Arial" panose="020B0604020202020204" pitchFamily="34" charset="0"/>
                <a:cs typeface="Arial" panose="020B0604020202020204" pitchFamily="34" charset="0"/>
              </a:rPr>
              <a:t>PARÁMETROS DE CLASIFICACIÓN Y TRATAMIENTO DIFERENCIADO</a:t>
            </a:r>
          </a:p>
          <a:p>
            <a:endParaRPr lang="es-ES" sz="2000" dirty="0">
              <a:solidFill>
                <a:srgbClr val="003772"/>
              </a:solidFill>
              <a:latin typeface="Arial" panose="020B0604020202020204" pitchFamily="34" charset="0"/>
              <a:cs typeface="Arial" panose="020B0604020202020204" pitchFamily="34" charset="0"/>
            </a:endParaRPr>
          </a:p>
        </p:txBody>
      </p:sp>
      <p:sp>
        <p:nvSpPr>
          <p:cNvPr id="7" name="CuadroTexto 6"/>
          <p:cNvSpPr txBox="1"/>
          <p:nvPr/>
        </p:nvSpPr>
        <p:spPr>
          <a:xfrm>
            <a:off x="328474" y="1420486"/>
            <a:ext cx="9379500" cy="5232202"/>
          </a:xfrm>
          <a:prstGeom prst="rect">
            <a:avLst/>
          </a:prstGeom>
          <a:noFill/>
        </p:spPr>
        <p:txBody>
          <a:bodyPr wrap="square" rtlCol="0">
            <a:spAutoFit/>
          </a:bodyPr>
          <a:lstStyle/>
          <a:p>
            <a:r>
              <a:rPr lang="es-ES" dirty="0"/>
              <a:t>V. APRECIACIONES CRÍTICAS SOBRE LA APLICACIÓN DEL REGLAMENTO. EN PARTICULAR: EL CASO PARTICULAR DE LOS USUARIOS PROFESIONALES EN LA CONTRATACIÓN EN EL SECTOR TURÍSTICO</a:t>
            </a:r>
          </a:p>
          <a:p>
            <a:endParaRPr lang="es-ES" sz="1600" b="1" dirty="0"/>
          </a:p>
          <a:p>
            <a:pPr algn="just"/>
            <a:r>
              <a:rPr lang="es-ES" sz="1600" b="1" dirty="0"/>
              <a:t>PRIMERA. GENERAL.- </a:t>
            </a:r>
            <a:r>
              <a:rPr lang="es-ES" sz="1600" dirty="0"/>
              <a:t>La experiencia práctica  nos permite contrastar el acusado liderazgo de los proveedores de servicios de intermediación en línea que sitúan al usuario profesional como contratante débil en el marco contractual que nos ocupa. La aplicación del Reglamento no ha permitido reequilibrar las posiciones contractuales, de forma que el poder negociador sigue inclinado de forma evidente hacia plataformas y motores de búsqueda.</a:t>
            </a:r>
          </a:p>
          <a:p>
            <a:pPr algn="just"/>
            <a:endParaRPr lang="es-ES" sz="1600" dirty="0"/>
          </a:p>
          <a:p>
            <a:pPr algn="just"/>
            <a:r>
              <a:rPr lang="es-ES" sz="1600" b="1" dirty="0"/>
              <a:t>SEGUNDA.- SOBRE EL PARTICULAR: TRANSPARENCIA DE LOS PARÁMETROS.- </a:t>
            </a:r>
            <a:r>
              <a:rPr lang="es-ES" sz="1600" dirty="0"/>
              <a:t>El legislador comunitario ha abogado por facilitar información suficiente a los usuarios profesionales acerca de la posibilidad de alterar dichas clasificaciones mediante </a:t>
            </a:r>
            <a:r>
              <a:rPr lang="es-ES" dirty="0"/>
              <a:t>remuneraciones</a:t>
            </a:r>
            <a:r>
              <a:rPr lang="es-ES" sz="1600" dirty="0"/>
              <a:t> (directas o indirectas), que les permitan influir de forma activa sobre este orden de ofertas al consumidor final. A nuestros ojos, la mera información facilitada acerca de la “posibilidad” de alterar dicha clasificación no es garantía suficiente que alcance el necesario reequilibrio de las fuerzas negociadoras.</a:t>
            </a:r>
          </a:p>
          <a:p>
            <a:pPr algn="just"/>
            <a:endParaRPr lang="es-ES" dirty="0"/>
          </a:p>
          <a:p>
            <a:pPr algn="just"/>
            <a:r>
              <a:rPr lang="es-ES" sz="1600" b="1" dirty="0"/>
              <a:t>TERCERA. REFLEXIÓN FINAL.- </a:t>
            </a:r>
            <a:r>
              <a:rPr lang="es-ES" sz="1600" dirty="0"/>
              <a:t>El control de transparencia formal como mecanismo insuficiente para paliar los retos normativos y las fricciones existentes en torno a este ecosistema de intermediación digital, resultando tal insuficiencia aún más palpable en el mercado de la intermediación turística (compartida con ALBIEZ DOHRMANN)</a:t>
            </a:r>
          </a:p>
        </p:txBody>
      </p:sp>
    </p:spTree>
    <p:extLst>
      <p:ext uri="{BB962C8B-B14F-4D97-AF65-F5344CB8AC3E}">
        <p14:creationId xmlns:p14="http://schemas.microsoft.com/office/powerpoint/2010/main" val="3696770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533" y="0"/>
            <a:ext cx="12310533" cy="6924675"/>
          </a:xfrm>
          <a:prstGeom prst="rect">
            <a:avLst/>
          </a:prstGeom>
        </p:spPr>
      </p:pic>
      <p:sp>
        <p:nvSpPr>
          <p:cNvPr id="6" name="CuadroTexto 5"/>
          <p:cNvSpPr txBox="1"/>
          <p:nvPr/>
        </p:nvSpPr>
        <p:spPr>
          <a:xfrm>
            <a:off x="1055716" y="1843950"/>
            <a:ext cx="7254815" cy="2554545"/>
          </a:xfrm>
          <a:prstGeom prst="rect">
            <a:avLst/>
          </a:prstGeom>
          <a:noFill/>
        </p:spPr>
        <p:txBody>
          <a:bodyPr wrap="square" rtlCol="0">
            <a:spAutoFit/>
          </a:bodyPr>
          <a:lstStyle/>
          <a:p>
            <a:r>
              <a:rPr lang="es-ES" sz="4000" b="1" dirty="0">
                <a:solidFill>
                  <a:schemeClr val="bg1"/>
                </a:solidFill>
                <a:latin typeface="Arial" panose="020B0604020202020204" pitchFamily="34" charset="0"/>
                <a:cs typeface="Arial" panose="020B0604020202020204" pitchFamily="34" charset="0"/>
              </a:rPr>
              <a:t>MUCHAS GRACIAS</a:t>
            </a:r>
          </a:p>
          <a:p>
            <a:endParaRPr lang="es-ES" sz="4000" b="1" dirty="0">
              <a:solidFill>
                <a:schemeClr val="bg1"/>
              </a:solidFill>
              <a:latin typeface="Arial" panose="020B0604020202020204" pitchFamily="34" charset="0"/>
              <a:cs typeface="Arial" panose="020B0604020202020204" pitchFamily="34" charset="0"/>
            </a:endParaRPr>
          </a:p>
          <a:p>
            <a:endParaRPr lang="es-ES" sz="4000" b="1" dirty="0">
              <a:solidFill>
                <a:schemeClr val="bg1"/>
              </a:solidFill>
              <a:latin typeface="Arial" panose="020B0604020202020204" pitchFamily="34" charset="0"/>
              <a:cs typeface="Arial" panose="020B0604020202020204" pitchFamily="34" charset="0"/>
            </a:endParaRPr>
          </a:p>
          <a:p>
            <a:r>
              <a:rPr lang="es-ES" sz="4000" b="1" dirty="0">
                <a:solidFill>
                  <a:schemeClr val="bg1"/>
                </a:solidFill>
                <a:latin typeface="Arial" panose="020B0604020202020204" pitchFamily="34" charset="0"/>
                <a:cs typeface="Arial" panose="020B0604020202020204" pitchFamily="34" charset="0"/>
              </a:rPr>
              <a:t>mjblasan@upo.es</a:t>
            </a:r>
          </a:p>
        </p:txBody>
      </p:sp>
    </p:spTree>
    <p:extLst>
      <p:ext uri="{BB962C8B-B14F-4D97-AF65-F5344CB8AC3E}">
        <p14:creationId xmlns:p14="http://schemas.microsoft.com/office/powerpoint/2010/main" val="425319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CuadroTexto 4"/>
          <p:cNvSpPr txBox="1"/>
          <p:nvPr/>
        </p:nvSpPr>
        <p:spPr>
          <a:xfrm>
            <a:off x="279808" y="320020"/>
            <a:ext cx="6999316" cy="707886"/>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PARÁMETROS DE CLASIFICACIÓN Y TRATAMIENTO DIFERENCIADO</a:t>
            </a:r>
          </a:p>
        </p:txBody>
      </p:sp>
      <p:sp>
        <p:nvSpPr>
          <p:cNvPr id="6" name="CuadroTexto 5"/>
          <p:cNvSpPr txBox="1"/>
          <p:nvPr/>
        </p:nvSpPr>
        <p:spPr>
          <a:xfrm>
            <a:off x="164399" y="1203741"/>
            <a:ext cx="10300034" cy="4770537"/>
          </a:xfrm>
          <a:prstGeom prst="rect">
            <a:avLst/>
          </a:prstGeom>
          <a:noFill/>
        </p:spPr>
        <p:txBody>
          <a:bodyPr wrap="square" rtlCol="0">
            <a:spAutoFit/>
          </a:bodyPr>
          <a:lstStyle/>
          <a:p>
            <a:pPr marL="400050" indent="-400050" algn="just">
              <a:buAutoNum type="romanUcPeriod"/>
            </a:pPr>
            <a:r>
              <a:rPr lang="es-ES" sz="1400" dirty="0">
                <a:solidFill>
                  <a:schemeClr val="bg1"/>
                </a:solidFill>
                <a:latin typeface="Arial" panose="020B0604020202020204" pitchFamily="34" charset="0"/>
                <a:cs typeface="Arial" panose="020B0604020202020204" pitchFamily="34" charset="0"/>
              </a:rPr>
              <a:t>REGLAMENTO (UE) 2019/1150 SOBRE EL FOMENTO DE LA EQUIDAD Y TRANSPARENCIA PARA LOS USUARIOS PROFESIONALES DE SERVICIOS DE INTERMEDIACIÓN EN LÍNEA EN EL MARCO DEL MERCADO ÚNICO DIGITAL DE LA UNIÓN: LA NECESARIA CONFIANZA EN LOS SERVICIOS DE INTERMEDIACIÓN EN LÍNEA</a:t>
            </a:r>
          </a:p>
          <a:p>
            <a:pPr algn="just"/>
            <a:endParaRPr lang="es-ES" sz="1400" dirty="0">
              <a:solidFill>
                <a:schemeClr val="bg1"/>
              </a:solidFill>
              <a:latin typeface="Arial" panose="020B0604020202020204" pitchFamily="34" charset="0"/>
              <a:cs typeface="Arial" panose="020B0604020202020204" pitchFamily="34" charset="0"/>
            </a:endParaRPr>
          </a:p>
          <a:p>
            <a:pPr algn="just"/>
            <a:r>
              <a:rPr lang="es-ES" sz="1400" dirty="0">
                <a:solidFill>
                  <a:schemeClr val="bg1"/>
                </a:solidFill>
                <a:latin typeface="Arial" panose="020B0604020202020204" pitchFamily="34" charset="0"/>
                <a:cs typeface="Arial" panose="020B0604020202020204" pitchFamily="34" charset="0"/>
              </a:rPr>
              <a:t>II. 	PARÁMETROS DE CLASIFICACIÓN Y TRATAMIENTO DIFERENCIADO: 	CONTEXTUALIZACIÓN EN EL CONJUNTO 	DEL 	REGLAMENTO</a:t>
            </a:r>
          </a:p>
          <a:p>
            <a:pPr algn="just"/>
            <a:endParaRPr lang="es-ES" sz="1400" dirty="0">
              <a:solidFill>
                <a:schemeClr val="bg1"/>
              </a:solidFill>
              <a:latin typeface="Arial" panose="020B0604020202020204" pitchFamily="34" charset="0"/>
              <a:cs typeface="Arial" panose="020B0604020202020204" pitchFamily="34" charset="0"/>
            </a:endParaRPr>
          </a:p>
          <a:p>
            <a:pPr algn="just"/>
            <a:r>
              <a:rPr lang="es-ES" sz="1400" dirty="0">
                <a:solidFill>
                  <a:schemeClr val="bg1"/>
                </a:solidFill>
                <a:latin typeface="Arial" panose="020B0604020202020204" pitchFamily="34" charset="0"/>
                <a:cs typeface="Arial" panose="020B0604020202020204" pitchFamily="34" charset="0"/>
              </a:rPr>
              <a:t>III. 	DE LA CLASIFICACIÓN DE LAS OFERTAS AL CONSUMIDOR: UNA VISIÓN DE DESDE EL 	PARADIGMA 	CONJUNTO DEL 	REGLAMENTO, LAS DIRECTRICES SOBRE 	TRANSPARENCIA DE LA COMISIÓN EUROPEA Y 	EXPERIENCIA PRÁCTICA </a:t>
            </a:r>
          </a:p>
          <a:p>
            <a:pPr lvl="1" algn="just"/>
            <a:r>
              <a:rPr lang="es-ES" sz="1400" dirty="0">
                <a:solidFill>
                  <a:schemeClr val="bg1"/>
                </a:solidFill>
                <a:latin typeface="Arial" panose="020B0604020202020204" pitchFamily="34" charset="0"/>
                <a:cs typeface="Arial" panose="020B0604020202020204" pitchFamily="34" charset="0"/>
              </a:rPr>
              <a:t>	</a:t>
            </a:r>
            <a:r>
              <a:rPr lang="es-ES" sz="1200" dirty="0">
                <a:solidFill>
                  <a:schemeClr val="bg1"/>
                </a:solidFill>
                <a:latin typeface="Arial" panose="020B0604020202020204" pitchFamily="34" charset="0"/>
                <a:cs typeface="Arial" panose="020B0604020202020204" pitchFamily="34" charset="0"/>
              </a:rPr>
              <a:t>1. LA EXIGENCIA DE TRANSPARENCIA EN LA CLASIFICACIÓN AL AMPARO DEL 	REGLAMENTO Y LAS 	DIRECTRICES DE 	LA COMISIÓN</a:t>
            </a:r>
          </a:p>
          <a:p>
            <a:pPr lvl="1" algn="just"/>
            <a:r>
              <a:rPr lang="es-ES" sz="1200" dirty="0">
                <a:solidFill>
                  <a:schemeClr val="bg1"/>
                </a:solidFill>
                <a:latin typeface="Arial" panose="020B0604020202020204" pitchFamily="34" charset="0"/>
                <a:cs typeface="Arial" panose="020B0604020202020204" pitchFamily="34" charset="0"/>
              </a:rPr>
              <a:t>	2. EL CONCEPTO DE CLASIFICACIÓN </a:t>
            </a:r>
          </a:p>
          <a:p>
            <a:pPr lvl="1" algn="just"/>
            <a:r>
              <a:rPr lang="es-ES" sz="1200" dirty="0">
                <a:solidFill>
                  <a:schemeClr val="bg1"/>
                </a:solidFill>
                <a:latin typeface="Arial" panose="020B0604020202020204" pitchFamily="34" charset="0"/>
                <a:cs typeface="Arial" panose="020B0604020202020204" pitchFamily="34" charset="0"/>
              </a:rPr>
              <a:t>	3. IDENTIFICACIÓN DE LOS PARÁMETROS PRINCIPALES. DETERMINACIÓN DEL 	CONJUNTO DE 	PARÁMETROS 	“MAS 	SIGNIFICATIVOS” O “QUE 	RIGEN” EN LA 	CLASIFICACIÓN</a:t>
            </a:r>
          </a:p>
          <a:p>
            <a:pPr lvl="2" algn="just"/>
            <a:r>
              <a:rPr lang="es-ES" sz="1200" dirty="0">
                <a:solidFill>
                  <a:schemeClr val="bg1"/>
                </a:solidFill>
                <a:latin typeface="Arial" panose="020B0604020202020204" pitchFamily="34" charset="0"/>
                <a:cs typeface="Arial" panose="020B0604020202020204" pitchFamily="34" charset="0"/>
              </a:rPr>
              <a:t>4. PREVENCIÓN DE MANIPULACIONES EN LA CLASIFICACIÓN</a:t>
            </a:r>
          </a:p>
          <a:p>
            <a:pPr lvl="2" algn="just"/>
            <a:r>
              <a:rPr lang="es-ES" sz="1200" dirty="0">
                <a:solidFill>
                  <a:schemeClr val="bg1"/>
                </a:solidFill>
                <a:latin typeface="Arial" panose="020B0604020202020204" pitchFamily="34" charset="0"/>
                <a:cs typeface="Arial" panose="020B0604020202020204" pitchFamily="34" charset="0"/>
              </a:rPr>
              <a:t>5. DESCRIPCIÓN ESPECÍFICA EXIGIBLE A LOS PARÁMETROS PRINCIPALES</a:t>
            </a:r>
          </a:p>
          <a:p>
            <a:pPr lvl="2" algn="just"/>
            <a:endParaRPr lang="es-ES" sz="1200" dirty="0">
              <a:solidFill>
                <a:schemeClr val="bg1"/>
              </a:solidFill>
              <a:latin typeface="Arial" panose="020B0604020202020204" pitchFamily="34" charset="0"/>
              <a:cs typeface="Arial" panose="020B0604020202020204" pitchFamily="34" charset="0"/>
            </a:endParaRPr>
          </a:p>
          <a:p>
            <a:r>
              <a:rPr lang="es-ES" sz="1400" dirty="0">
                <a:solidFill>
                  <a:schemeClr val="bg1"/>
                </a:solidFill>
                <a:latin typeface="Arial" panose="020B0604020202020204" pitchFamily="34" charset="0"/>
                <a:cs typeface="Arial" panose="020B0604020202020204" pitchFamily="34" charset="0"/>
              </a:rPr>
              <a:t>IV. 	EL TRATAMIENTO DIFERENCIADO Y SALVAGUARDA DEL DERECHO DE LA COMPETENCIA</a:t>
            </a:r>
          </a:p>
          <a:p>
            <a:r>
              <a:rPr lang="es-ES" sz="1400" dirty="0">
                <a:solidFill>
                  <a:schemeClr val="bg1"/>
                </a:solidFill>
                <a:latin typeface="Arial" panose="020B0604020202020204" pitchFamily="34" charset="0"/>
                <a:cs typeface="Arial" panose="020B0604020202020204" pitchFamily="34" charset="0"/>
              </a:rPr>
              <a:t>		</a:t>
            </a:r>
            <a:r>
              <a:rPr lang="es-ES" sz="1200" dirty="0">
                <a:solidFill>
                  <a:schemeClr val="bg1"/>
                </a:solidFill>
                <a:latin typeface="Arial" panose="020B0604020202020204" pitchFamily="34" charset="0"/>
                <a:cs typeface="Arial" panose="020B0604020202020204" pitchFamily="34" charset="0"/>
              </a:rPr>
              <a:t>1. LA TRANSPARENCIA, A TRAVÉS DE LA INFORMACIÓN, COMO MECANISMO DE SALVAGUARDA DEL 						DERECHO 	DE LA COMPETENCIA</a:t>
            </a:r>
          </a:p>
          <a:p>
            <a:r>
              <a:rPr lang="es-ES" sz="1200" dirty="0">
                <a:solidFill>
                  <a:schemeClr val="bg1"/>
                </a:solidFill>
                <a:latin typeface="Arial" panose="020B0604020202020204" pitchFamily="34" charset="0"/>
                <a:cs typeface="Arial" panose="020B0604020202020204" pitchFamily="34" charset="0"/>
              </a:rPr>
              <a:t>		</a:t>
            </a:r>
          </a:p>
          <a:p>
            <a:r>
              <a:rPr lang="es-ES" sz="1400" dirty="0">
                <a:solidFill>
                  <a:schemeClr val="bg1"/>
                </a:solidFill>
                <a:latin typeface="Arial" panose="020B0604020202020204" pitchFamily="34" charset="0"/>
                <a:cs typeface="Arial" panose="020B0604020202020204" pitchFamily="34" charset="0"/>
              </a:rPr>
              <a:t>V. 	APRECIACIONES CRÍTICAS SOBRE LA APLICACIÓN DEL REGLAMENTO</a:t>
            </a:r>
          </a:p>
        </p:txBody>
      </p:sp>
    </p:spTree>
    <p:extLst>
      <p:ext uri="{BB962C8B-B14F-4D97-AF65-F5344CB8AC3E}">
        <p14:creationId xmlns:p14="http://schemas.microsoft.com/office/powerpoint/2010/main" val="2436854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084" y="0"/>
            <a:ext cx="12203085" cy="6864235"/>
          </a:xfrm>
          <a:prstGeom prst="rect">
            <a:avLst/>
          </a:prstGeom>
        </p:spPr>
      </p:pic>
      <p:sp>
        <p:nvSpPr>
          <p:cNvPr id="6" name="CuadroTexto 5"/>
          <p:cNvSpPr txBox="1"/>
          <p:nvPr/>
        </p:nvSpPr>
        <p:spPr>
          <a:xfrm>
            <a:off x="395217" y="246799"/>
            <a:ext cx="6625244" cy="1015663"/>
          </a:xfrm>
          <a:prstGeom prst="rect">
            <a:avLst/>
          </a:prstGeom>
          <a:noFill/>
        </p:spPr>
        <p:txBody>
          <a:bodyPr wrap="square" rtlCol="0">
            <a:spAutoFit/>
          </a:bodyPr>
          <a:lstStyle/>
          <a:p>
            <a:r>
              <a:rPr lang="es-ES" sz="2000" dirty="0">
                <a:solidFill>
                  <a:srgbClr val="003772"/>
                </a:solidFill>
                <a:latin typeface="Arial" panose="020B0604020202020204" pitchFamily="34" charset="0"/>
                <a:cs typeface="Arial" panose="020B0604020202020204" pitchFamily="34" charset="0"/>
              </a:rPr>
              <a:t>PARÁMETROS DE CLASIFICACIÓN Y TRATAMIENTO DIFERENCIADO</a:t>
            </a:r>
          </a:p>
          <a:p>
            <a:endParaRPr lang="es-ES" sz="2000" dirty="0">
              <a:solidFill>
                <a:srgbClr val="003772"/>
              </a:solidFill>
              <a:latin typeface="Arial" panose="020B0604020202020204" pitchFamily="34" charset="0"/>
              <a:cs typeface="Arial" panose="020B0604020202020204" pitchFamily="34" charset="0"/>
            </a:endParaRPr>
          </a:p>
        </p:txBody>
      </p:sp>
      <p:sp>
        <p:nvSpPr>
          <p:cNvPr id="7" name="CuadroTexto 6"/>
          <p:cNvSpPr txBox="1"/>
          <p:nvPr/>
        </p:nvSpPr>
        <p:spPr>
          <a:xfrm>
            <a:off x="470838" y="1387821"/>
            <a:ext cx="9210502" cy="5355312"/>
          </a:xfrm>
          <a:prstGeom prst="rect">
            <a:avLst/>
          </a:prstGeom>
          <a:noFill/>
        </p:spPr>
        <p:txBody>
          <a:bodyPr wrap="square" rtlCol="0">
            <a:spAutoFit/>
          </a:bodyPr>
          <a:lstStyle/>
          <a:p>
            <a:pPr marL="400050" indent="-400050">
              <a:buAutoNum type="romanUcPeriod"/>
            </a:pPr>
            <a:r>
              <a:rPr lang="es-ES" b="1" dirty="0"/>
              <a:t>REGLAMENTO (UE) 2019/1150 SOBRE EL FOMENTO DE LA EQUIDAD Y TRANSPARENCIA PARA LOS USUARIOS PROFESIONALES DE SERVICIOS DE INTERMEDIACIÓN EN LÍNEA EN EL MARCO DEL MERCADO ÚNICO DIGITAL DE LA UNIÓN: LA NECESARIA CONFIANZA EN LOS SERVICIOS DE INTERMEDIACIÓN EN LÍNEA</a:t>
            </a:r>
          </a:p>
          <a:p>
            <a:pPr marL="400050" indent="-400050">
              <a:buAutoNum type="romanUcPeriod"/>
            </a:pPr>
            <a:endParaRPr lang="es-ES" b="1" dirty="0"/>
          </a:p>
          <a:p>
            <a:pPr marL="285750" indent="-285750" algn="just">
              <a:buFont typeface="Arial" panose="020B0604020202020204" pitchFamily="34" charset="0"/>
              <a:buChar char="•"/>
            </a:pPr>
            <a:r>
              <a:rPr lang="es-ES" dirty="0"/>
              <a:t>Julio de 2020: empezó a ser de aplicación el  Reglamento (UE) 2019/1150</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Entorno digital más previsible, equitativo y transparente para las empresas y los comerciantes que utilicen plataformas en línea y motores de búsqueda para ofrecer sus productos o servicios.</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Obligaciones para los proveedores de servicios de intermediación en línea y motores de búsqueda: </a:t>
            </a:r>
          </a:p>
          <a:p>
            <a:pPr algn="just"/>
            <a:r>
              <a:rPr lang="es-ES" dirty="0"/>
              <a:t>	-señalar los parámetros principales que rigen la clasificación y los motivos por los cuales 	aquellos cuentan con una importancia relativa superior a la de otros parámetros;</a:t>
            </a:r>
          </a:p>
          <a:p>
            <a:pPr algn="just"/>
            <a:r>
              <a:rPr lang="es-ES" dirty="0"/>
              <a:t>	-incluir una descripción de todo trato diferenciado que den o puedan dar en relación con los 	bienes o servicios que ofrezcan a los consumidores, y en relación con otros usuarios 	profesionales.</a:t>
            </a:r>
          </a:p>
          <a:p>
            <a:endParaRPr lang="es-ES" dirty="0"/>
          </a:p>
        </p:txBody>
      </p:sp>
    </p:spTree>
    <p:extLst>
      <p:ext uri="{BB962C8B-B14F-4D97-AF65-F5344CB8AC3E}">
        <p14:creationId xmlns:p14="http://schemas.microsoft.com/office/powerpoint/2010/main" val="2273356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12203085" cy="6864235"/>
          </a:xfrm>
          <a:prstGeom prst="rect">
            <a:avLst/>
          </a:prstGeom>
        </p:spPr>
      </p:pic>
      <p:sp>
        <p:nvSpPr>
          <p:cNvPr id="6" name="CuadroTexto 5"/>
          <p:cNvSpPr txBox="1"/>
          <p:nvPr/>
        </p:nvSpPr>
        <p:spPr>
          <a:xfrm>
            <a:off x="199908" y="82182"/>
            <a:ext cx="6625244" cy="1015663"/>
          </a:xfrm>
          <a:prstGeom prst="rect">
            <a:avLst/>
          </a:prstGeom>
          <a:noFill/>
        </p:spPr>
        <p:txBody>
          <a:bodyPr wrap="square" rtlCol="0">
            <a:spAutoFit/>
          </a:bodyPr>
          <a:lstStyle/>
          <a:p>
            <a:r>
              <a:rPr lang="es-ES" sz="2000" dirty="0">
                <a:solidFill>
                  <a:srgbClr val="003772"/>
                </a:solidFill>
                <a:latin typeface="Arial" panose="020B0604020202020204" pitchFamily="34" charset="0"/>
                <a:cs typeface="Arial" panose="020B0604020202020204" pitchFamily="34" charset="0"/>
              </a:rPr>
              <a:t>PARÁMETROS DE CLASIFICACIÓN Y TRATAMIENTO DIFERENCIADO</a:t>
            </a:r>
          </a:p>
          <a:p>
            <a:endParaRPr lang="es-ES" sz="2000" dirty="0">
              <a:solidFill>
                <a:srgbClr val="003772"/>
              </a:solidFill>
              <a:latin typeface="Arial" panose="020B0604020202020204" pitchFamily="34" charset="0"/>
              <a:cs typeface="Arial" panose="020B0604020202020204" pitchFamily="34" charset="0"/>
            </a:endParaRPr>
          </a:p>
        </p:txBody>
      </p:sp>
      <p:sp>
        <p:nvSpPr>
          <p:cNvPr id="7" name="CuadroTexto 6"/>
          <p:cNvSpPr txBox="1"/>
          <p:nvPr/>
        </p:nvSpPr>
        <p:spPr>
          <a:xfrm>
            <a:off x="470517" y="1340528"/>
            <a:ext cx="9361744" cy="2862322"/>
          </a:xfrm>
          <a:prstGeom prst="rect">
            <a:avLst/>
          </a:prstGeom>
          <a:noFill/>
        </p:spPr>
        <p:txBody>
          <a:bodyPr wrap="square" rtlCol="0">
            <a:spAutoFit/>
          </a:bodyPr>
          <a:lstStyle/>
          <a:p>
            <a:pPr marL="285750" indent="-285750" algn="just">
              <a:buFont typeface="Arial" panose="020B0604020202020204" pitchFamily="34" charset="0"/>
              <a:buChar char="•"/>
            </a:pPr>
            <a:r>
              <a:rPr lang="es-ES" dirty="0"/>
              <a:t>Los servicios de intermediación en línea pueden ser cruciales para el éxito comercial de las empresas que los utilizan para llegar a los consumidores. </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Necesidad: que las </a:t>
            </a:r>
            <a:r>
              <a:rPr lang="es-ES" b="1" dirty="0"/>
              <a:t>empresas puedan confiar en los servicios de intermediación en línea con los que entablan relaciones comerciales</a:t>
            </a:r>
            <a:r>
              <a:rPr lang="es-ES" dirty="0"/>
              <a:t>. </a:t>
            </a:r>
          </a:p>
          <a:p>
            <a:pPr algn="just"/>
            <a:endParaRPr lang="es-ES" dirty="0"/>
          </a:p>
          <a:p>
            <a:pPr marL="285750" indent="-285750" algn="just">
              <a:buFont typeface="Arial" panose="020B0604020202020204" pitchFamily="34" charset="0"/>
              <a:buChar char="•"/>
            </a:pPr>
            <a:r>
              <a:rPr lang="es-ES" dirty="0"/>
              <a:t>Proveedores de los servicios de intermediación en línea: superior capacidad de negociación. </a:t>
            </a:r>
          </a:p>
          <a:p>
            <a:pPr marL="285750" indent="-285750" algn="just">
              <a:buFont typeface="Arial" panose="020B0604020202020204" pitchFamily="34" charset="0"/>
              <a:buChar char="•"/>
            </a:pPr>
            <a:endParaRPr lang="es-ES" dirty="0">
              <a:solidFill>
                <a:srgbClr val="003772"/>
              </a:solidFill>
            </a:endParaRPr>
          </a:p>
          <a:p>
            <a:pPr marL="742950" lvl="1" indent="-285750" algn="just">
              <a:buFont typeface="Arial" panose="020B0604020202020204" pitchFamily="34" charset="0"/>
              <a:buChar char="•"/>
            </a:pPr>
            <a:r>
              <a:rPr lang="es-ES" dirty="0">
                <a:solidFill>
                  <a:srgbClr val="003772"/>
                </a:solidFill>
              </a:rPr>
              <a:t>Consecuencia directa: intereses legítimos de los usuarios profesionales</a:t>
            </a:r>
          </a:p>
          <a:p>
            <a:pPr marL="742950" lvl="1" indent="-285750" algn="just">
              <a:buFont typeface="Arial" panose="020B0604020202020204" pitchFamily="34" charset="0"/>
              <a:buChar char="•"/>
            </a:pPr>
            <a:r>
              <a:rPr lang="es-ES" dirty="0">
                <a:solidFill>
                  <a:srgbClr val="003772"/>
                </a:solidFill>
              </a:rPr>
              <a:t>Consecuencia indirecta: consumidores</a:t>
            </a:r>
          </a:p>
        </p:txBody>
      </p:sp>
    </p:spTree>
    <p:extLst>
      <p:ext uri="{BB962C8B-B14F-4D97-AF65-F5344CB8AC3E}">
        <p14:creationId xmlns:p14="http://schemas.microsoft.com/office/powerpoint/2010/main" val="4055726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12203085" cy="6864235"/>
          </a:xfrm>
          <a:prstGeom prst="rect">
            <a:avLst/>
          </a:prstGeom>
        </p:spPr>
      </p:pic>
      <p:sp>
        <p:nvSpPr>
          <p:cNvPr id="6" name="CuadroTexto 5"/>
          <p:cNvSpPr txBox="1"/>
          <p:nvPr/>
        </p:nvSpPr>
        <p:spPr>
          <a:xfrm>
            <a:off x="395217" y="246799"/>
            <a:ext cx="6625244" cy="1015663"/>
          </a:xfrm>
          <a:prstGeom prst="rect">
            <a:avLst/>
          </a:prstGeom>
          <a:noFill/>
        </p:spPr>
        <p:txBody>
          <a:bodyPr wrap="square" rtlCol="0">
            <a:spAutoFit/>
          </a:bodyPr>
          <a:lstStyle/>
          <a:p>
            <a:r>
              <a:rPr lang="es-ES" sz="2000" dirty="0">
                <a:solidFill>
                  <a:srgbClr val="003772"/>
                </a:solidFill>
                <a:latin typeface="Arial" panose="020B0604020202020204" pitchFamily="34" charset="0"/>
                <a:cs typeface="Arial" panose="020B0604020202020204" pitchFamily="34" charset="0"/>
              </a:rPr>
              <a:t>PARÁMETROS DE CLASIFICACIÓN Y TRATAMIENTO DIFERENCIADO</a:t>
            </a:r>
          </a:p>
          <a:p>
            <a:endParaRPr lang="es-ES" sz="2000" dirty="0">
              <a:solidFill>
                <a:srgbClr val="003772"/>
              </a:solidFill>
              <a:latin typeface="Arial" panose="020B0604020202020204" pitchFamily="34" charset="0"/>
              <a:cs typeface="Arial" panose="020B0604020202020204" pitchFamily="34" charset="0"/>
            </a:endParaRPr>
          </a:p>
        </p:txBody>
      </p:sp>
      <p:sp>
        <p:nvSpPr>
          <p:cNvPr id="7" name="CuadroTexto 6"/>
          <p:cNvSpPr txBox="1"/>
          <p:nvPr/>
        </p:nvSpPr>
        <p:spPr>
          <a:xfrm>
            <a:off x="395217" y="1367160"/>
            <a:ext cx="9463677" cy="4524315"/>
          </a:xfrm>
          <a:prstGeom prst="rect">
            <a:avLst/>
          </a:prstGeom>
          <a:noFill/>
        </p:spPr>
        <p:txBody>
          <a:bodyPr wrap="square" rtlCol="0">
            <a:spAutoFit/>
          </a:bodyPr>
          <a:lstStyle/>
          <a:p>
            <a:r>
              <a:rPr lang="es-ES" b="1" dirty="0"/>
              <a:t>II. PARÁMETROS DE CLASIFICACIÓN Y TRATAMIENTO DIFERENCIADO: CONTEXTUALIZACIÓN EN EL CONJUNTO DEL REGLAMENTO</a:t>
            </a:r>
          </a:p>
          <a:p>
            <a:endParaRPr lang="es-ES" b="1" dirty="0"/>
          </a:p>
          <a:p>
            <a:pPr marL="285750" indent="-285750" algn="just">
              <a:buFont typeface="Arial" panose="020B0604020202020204" pitchFamily="34" charset="0"/>
              <a:buChar char="•"/>
            </a:pPr>
            <a:r>
              <a:rPr lang="es-ES" dirty="0"/>
              <a:t> “Tercer bloque” del Reglamento: clasificación  y  la  importancia  de  los parámetros que se 	utilizan en relación a los usuarios profesionales. </a:t>
            </a:r>
          </a:p>
          <a:p>
            <a:pPr algn="just"/>
            <a:r>
              <a:rPr lang="es-ES" dirty="0"/>
              <a:t>	Aplica: proveedores de servicios de intermediación en línea y de los de  motores  de  búsqueda  	(artículo  5). </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“Quinto bloque” del Reglamento: referencia  al  tratamiento  diferenciado  que  los proveedores  de  servicios  de  intermediación  o  bien  de  los  motores  de  búsqueda puedan dar en relación a los bienes o servicios, ya sean ofrecidos a los consumidores finales, por ellos mismos o bien a través de un usuario profesional, en el caso de las plataformas,  o  bien  de  un  usuario  de  sitio  web,  en  el  caso  de  los  motores  de búsqueda, que estén bajo su control, es decir aquellos de los que sean titulares o bien sobre  los  que  tengan  una  capacidad  de  influir  decisivamente (artículo  7). </a:t>
            </a:r>
          </a:p>
        </p:txBody>
      </p:sp>
    </p:spTree>
    <p:extLst>
      <p:ext uri="{BB962C8B-B14F-4D97-AF65-F5344CB8AC3E}">
        <p14:creationId xmlns:p14="http://schemas.microsoft.com/office/powerpoint/2010/main" val="2347101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85" y="-253034"/>
            <a:ext cx="12203085" cy="6864235"/>
          </a:xfrm>
          <a:prstGeom prst="rect">
            <a:avLst/>
          </a:prstGeom>
        </p:spPr>
      </p:pic>
      <p:sp>
        <p:nvSpPr>
          <p:cNvPr id="6" name="CuadroTexto 5"/>
          <p:cNvSpPr txBox="1"/>
          <p:nvPr/>
        </p:nvSpPr>
        <p:spPr>
          <a:xfrm>
            <a:off x="368584" y="-23082"/>
            <a:ext cx="6625244" cy="1015663"/>
          </a:xfrm>
          <a:prstGeom prst="rect">
            <a:avLst/>
          </a:prstGeom>
          <a:noFill/>
        </p:spPr>
        <p:txBody>
          <a:bodyPr wrap="square" rtlCol="0">
            <a:spAutoFit/>
          </a:bodyPr>
          <a:lstStyle/>
          <a:p>
            <a:r>
              <a:rPr lang="es-ES" sz="2000" dirty="0">
                <a:solidFill>
                  <a:srgbClr val="003772"/>
                </a:solidFill>
                <a:latin typeface="Arial" panose="020B0604020202020204" pitchFamily="34" charset="0"/>
                <a:cs typeface="Arial" panose="020B0604020202020204" pitchFamily="34" charset="0"/>
              </a:rPr>
              <a:t>PARÁMETROS DE CLASIFICACIÓN Y TRATAMIENTO DIFERENCIADO</a:t>
            </a:r>
          </a:p>
          <a:p>
            <a:endParaRPr lang="es-ES" sz="2000" dirty="0">
              <a:solidFill>
                <a:srgbClr val="003772"/>
              </a:solidFill>
              <a:latin typeface="Arial" panose="020B0604020202020204" pitchFamily="34" charset="0"/>
              <a:cs typeface="Arial" panose="020B0604020202020204" pitchFamily="34" charset="0"/>
            </a:endParaRPr>
          </a:p>
        </p:txBody>
      </p:sp>
      <p:sp>
        <p:nvSpPr>
          <p:cNvPr id="7" name="CuadroTexto 6"/>
          <p:cNvSpPr txBox="1"/>
          <p:nvPr/>
        </p:nvSpPr>
        <p:spPr>
          <a:xfrm>
            <a:off x="334496" y="886277"/>
            <a:ext cx="10537472" cy="6063198"/>
          </a:xfrm>
          <a:prstGeom prst="rect">
            <a:avLst/>
          </a:prstGeom>
          <a:noFill/>
        </p:spPr>
        <p:txBody>
          <a:bodyPr wrap="square" rtlCol="0">
            <a:spAutoFit/>
          </a:bodyPr>
          <a:lstStyle/>
          <a:p>
            <a:r>
              <a:rPr lang="es-ES" b="1" dirty="0"/>
              <a:t>III. DE LA CLASIFICACIÓN DE LAS OFERTAS AL CONSUMIDOR: UNA VISIÓN DE DESDE EL PARADIGMA CONJUNTO DEL REGLAMENTO, LAS DIRECTRICES SOBRE TRANSPARENCIA DE LA COMISIÓN EUROPEA Y EXPERIENCIA PRÁCTICA </a:t>
            </a:r>
          </a:p>
          <a:p>
            <a:endParaRPr lang="es-ES" b="1" dirty="0"/>
          </a:p>
          <a:p>
            <a:pPr marL="342900" indent="-342900">
              <a:buAutoNum type="arabicPeriod"/>
            </a:pPr>
            <a:r>
              <a:rPr lang="es-ES" dirty="0"/>
              <a:t>LA EXIGENCIA DE TRANSPARENCIA EN LA CLASIFICACIÓN AL AMPARO DEL REGLAMENTO Y LAS DIRECTRICES DE LA COMISIÓN</a:t>
            </a:r>
          </a:p>
          <a:p>
            <a:pPr algn="just"/>
            <a:endParaRPr lang="es-ES" sz="1600" dirty="0"/>
          </a:p>
          <a:p>
            <a:pPr algn="just"/>
            <a:r>
              <a:rPr lang="es-ES" sz="1600" dirty="0"/>
              <a:t>*Interés para consumidor y usuario profesional, minimización de costes de búsqueda, conexión oferta-preferencias del consumidor, orden como elemento clave.</a:t>
            </a:r>
          </a:p>
          <a:p>
            <a:endParaRPr lang="es-ES" dirty="0"/>
          </a:p>
          <a:p>
            <a:r>
              <a:rPr lang="es-ES" dirty="0"/>
              <a:t>	Líneas generales (FLAQUER RIUTORT):</a:t>
            </a:r>
          </a:p>
          <a:p>
            <a:pPr algn="just"/>
            <a:r>
              <a:rPr lang="es-ES" sz="1600" dirty="0"/>
              <a:t>− Los proveedores de servicios de intermediación en línea señalarán en sus condiciones generales los parámetros principales que rigen la clasificación y los motivos por los que estos cuentan con una importancia superior a la de otros parámetros.</a:t>
            </a:r>
          </a:p>
          <a:p>
            <a:pPr algn="just"/>
            <a:endParaRPr lang="es-ES" sz="1600" dirty="0"/>
          </a:p>
          <a:p>
            <a:pPr algn="just"/>
            <a:r>
              <a:rPr lang="es-ES" sz="1600" dirty="0"/>
              <a:t>− Si entre los parámetros principales figura la posibilidad de que los usuarios profesionales, o los usuarios de sitios web corporativos, influyan en la clasificación remunerando directa o indirectamente al proveedor correspondiente, este también expondrá una descripción de dicha posibilidad y de los efectos que surta la remuneración en la clasificación.</a:t>
            </a:r>
          </a:p>
          <a:p>
            <a:pPr algn="just"/>
            <a:endParaRPr lang="es-ES" sz="1600" dirty="0"/>
          </a:p>
          <a:p>
            <a:pPr algn="just"/>
            <a:r>
              <a:rPr lang="es-ES" sz="1600" dirty="0"/>
              <a:t>- Es objetivo último de esta regulación asegurar la transparencia necesaria para que el oferente del bien y/o servicio en la plataforma pueda conocer las reglas del juego. De esta manera, el oferente, si así lo desea, podrá también optimizar la presentación de su propia oferta.</a:t>
            </a:r>
          </a:p>
          <a:p>
            <a:endParaRPr lang="es-ES" dirty="0"/>
          </a:p>
          <a:p>
            <a:endParaRPr lang="es-ES" dirty="0"/>
          </a:p>
        </p:txBody>
      </p:sp>
    </p:spTree>
    <p:extLst>
      <p:ext uri="{BB962C8B-B14F-4D97-AF65-F5344CB8AC3E}">
        <p14:creationId xmlns:p14="http://schemas.microsoft.com/office/powerpoint/2010/main" val="3292486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12203085" cy="6864235"/>
          </a:xfrm>
          <a:prstGeom prst="rect">
            <a:avLst/>
          </a:prstGeom>
        </p:spPr>
      </p:pic>
      <p:sp>
        <p:nvSpPr>
          <p:cNvPr id="6" name="CuadroTexto 5"/>
          <p:cNvSpPr txBox="1"/>
          <p:nvPr/>
        </p:nvSpPr>
        <p:spPr>
          <a:xfrm>
            <a:off x="395217" y="246799"/>
            <a:ext cx="6625244" cy="1015663"/>
          </a:xfrm>
          <a:prstGeom prst="rect">
            <a:avLst/>
          </a:prstGeom>
          <a:noFill/>
        </p:spPr>
        <p:txBody>
          <a:bodyPr wrap="square" rtlCol="0">
            <a:spAutoFit/>
          </a:bodyPr>
          <a:lstStyle/>
          <a:p>
            <a:r>
              <a:rPr lang="es-ES" sz="2000" dirty="0">
                <a:solidFill>
                  <a:srgbClr val="003772"/>
                </a:solidFill>
                <a:latin typeface="Arial" panose="020B0604020202020204" pitchFamily="34" charset="0"/>
                <a:cs typeface="Arial" panose="020B0604020202020204" pitchFamily="34" charset="0"/>
              </a:rPr>
              <a:t>PARÁMETROS DE CLASIFICACIÓN Y TRATAMIENTO DIFERENCIADO</a:t>
            </a:r>
          </a:p>
          <a:p>
            <a:endParaRPr lang="es-ES" sz="2000" dirty="0">
              <a:solidFill>
                <a:srgbClr val="003772"/>
              </a:solidFill>
              <a:latin typeface="Arial" panose="020B0604020202020204" pitchFamily="34" charset="0"/>
              <a:cs typeface="Arial" panose="020B0604020202020204" pitchFamily="34" charset="0"/>
            </a:endParaRPr>
          </a:p>
        </p:txBody>
      </p:sp>
      <p:sp>
        <p:nvSpPr>
          <p:cNvPr id="7" name="CuadroTexto 6"/>
          <p:cNvSpPr txBox="1"/>
          <p:nvPr/>
        </p:nvSpPr>
        <p:spPr>
          <a:xfrm>
            <a:off x="648392" y="2177935"/>
            <a:ext cx="9210502" cy="2308324"/>
          </a:xfrm>
          <a:prstGeom prst="rect">
            <a:avLst/>
          </a:prstGeom>
          <a:noFill/>
        </p:spPr>
        <p:txBody>
          <a:bodyPr wrap="square" rtlCol="0">
            <a:spAutoFit/>
          </a:bodyPr>
          <a:lstStyle/>
          <a:p>
            <a:r>
              <a:rPr lang="es-ES" dirty="0"/>
              <a:t>2. EL CONCEPTO DE CLASIFICACIÓN </a:t>
            </a:r>
          </a:p>
          <a:p>
            <a:endParaRPr lang="es-ES" dirty="0"/>
          </a:p>
          <a:p>
            <a:pPr algn="just"/>
            <a:r>
              <a:rPr lang="es-ES" b="1" dirty="0"/>
              <a:t>Preeminencia relativa de las ofertas de los usuarios profesionales o la relevancia atribuida a los resultados de una búsqueda, en su presentación, organización o comunicación por parte de los proveedores de servicios de intermediación en línea o por los proveedores de motores de búsqueda en línea, que resulten del empleo de mecanismos de secuenciación algorítmica, calificación u opinión, énfasis visual u otras herramientas de resalte o combinaciones de las mismas.</a:t>
            </a:r>
            <a:endParaRPr lang="es-ES" dirty="0"/>
          </a:p>
        </p:txBody>
      </p:sp>
    </p:spTree>
    <p:extLst>
      <p:ext uri="{BB962C8B-B14F-4D97-AF65-F5344CB8AC3E}">
        <p14:creationId xmlns:p14="http://schemas.microsoft.com/office/powerpoint/2010/main" val="2076726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9652"/>
            <a:ext cx="12203085" cy="6864235"/>
          </a:xfrm>
          <a:prstGeom prst="rect">
            <a:avLst/>
          </a:prstGeom>
        </p:spPr>
      </p:pic>
      <p:sp>
        <p:nvSpPr>
          <p:cNvPr id="6" name="CuadroTexto 5"/>
          <p:cNvSpPr txBox="1"/>
          <p:nvPr/>
        </p:nvSpPr>
        <p:spPr>
          <a:xfrm>
            <a:off x="395217" y="246799"/>
            <a:ext cx="6625244" cy="1015663"/>
          </a:xfrm>
          <a:prstGeom prst="rect">
            <a:avLst/>
          </a:prstGeom>
          <a:noFill/>
        </p:spPr>
        <p:txBody>
          <a:bodyPr wrap="square" rtlCol="0">
            <a:spAutoFit/>
          </a:bodyPr>
          <a:lstStyle/>
          <a:p>
            <a:r>
              <a:rPr lang="es-ES" sz="2000" dirty="0">
                <a:solidFill>
                  <a:srgbClr val="003772"/>
                </a:solidFill>
                <a:latin typeface="Arial" panose="020B0604020202020204" pitchFamily="34" charset="0"/>
                <a:cs typeface="Arial" panose="020B0604020202020204" pitchFamily="34" charset="0"/>
              </a:rPr>
              <a:t>PARÁMETROS DE CLASIFICACIÓN Y TRATAMIENTO DIFERENCIADO</a:t>
            </a:r>
          </a:p>
          <a:p>
            <a:endParaRPr lang="es-ES" sz="2000" dirty="0">
              <a:solidFill>
                <a:srgbClr val="003772"/>
              </a:solidFill>
              <a:latin typeface="Arial" panose="020B0604020202020204" pitchFamily="34" charset="0"/>
              <a:cs typeface="Arial" panose="020B0604020202020204" pitchFamily="34" charset="0"/>
            </a:endParaRPr>
          </a:p>
        </p:txBody>
      </p:sp>
      <p:sp>
        <p:nvSpPr>
          <p:cNvPr id="7" name="CuadroTexto 6"/>
          <p:cNvSpPr txBox="1"/>
          <p:nvPr/>
        </p:nvSpPr>
        <p:spPr>
          <a:xfrm>
            <a:off x="524105" y="1414455"/>
            <a:ext cx="10093588" cy="4431983"/>
          </a:xfrm>
          <a:prstGeom prst="rect">
            <a:avLst/>
          </a:prstGeom>
          <a:noFill/>
        </p:spPr>
        <p:txBody>
          <a:bodyPr wrap="square" rtlCol="0">
            <a:spAutoFit/>
          </a:bodyPr>
          <a:lstStyle/>
          <a:p>
            <a:r>
              <a:rPr lang="es-ES" dirty="0"/>
              <a:t>3. IDENTIFICACIÓN DE LOS PARÁMETROS PRINCIPALES. DETERMINACIÓN DEL CONJUNTO DE PARÁMETROS “MAS SIGNIFICATIVOS” O “QUE RIGEN” EN LA CLASIFICACIÓN</a:t>
            </a:r>
          </a:p>
          <a:p>
            <a:endParaRPr lang="es-ES" dirty="0"/>
          </a:p>
          <a:p>
            <a:r>
              <a:rPr lang="es-ES" b="1" dirty="0"/>
              <a:t>¿Qué es un parámetro principal? C</a:t>
            </a:r>
            <a:r>
              <a:rPr lang="es-ES" dirty="0"/>
              <a:t>riterios generales, procesos, señales específicas incorporadas en los algoritmos u otros mecanismos de ajuste o degradación que se utilicen en la clasificación</a:t>
            </a:r>
          </a:p>
          <a:p>
            <a:endParaRPr lang="es-ES" dirty="0"/>
          </a:p>
          <a:p>
            <a:r>
              <a:rPr lang="es-ES" b="1" dirty="0"/>
              <a:t>Determinar qué conjunto de parámetros «rigen». L</a:t>
            </a:r>
            <a:r>
              <a:rPr lang="es-ES" dirty="0"/>
              <a:t>as Directrices señalan una serie de consideraciones específicas que podrán ser tenidas en cuenta en el momento de realizar la evaluación necesaria para determinar los parámetros principales de la clasificación.</a:t>
            </a:r>
          </a:p>
          <a:p>
            <a:endParaRPr lang="es-ES" dirty="0"/>
          </a:p>
          <a:p>
            <a:r>
              <a:rPr lang="es-ES" dirty="0"/>
              <a:t>	 Ejemplo (Directrices 3.3.3): El historial del usuario.</a:t>
            </a:r>
          </a:p>
          <a:p>
            <a:pPr algn="just"/>
            <a:r>
              <a:rPr lang="es-ES" dirty="0"/>
              <a:t>	</a:t>
            </a:r>
            <a:r>
              <a:rPr lang="es-ES" i="1" dirty="0"/>
              <a:t> </a:t>
            </a:r>
            <a:r>
              <a:rPr lang="es-ES" sz="1200" i="1" dirty="0"/>
              <a:t>En la tienda de aplicaciones móviles, se puede calificar a los desarrolladores o los editores por separado de sus aplicaciones, de manera que, por ejemplo, una aplicación recién lanzada de un desarrollador experimentado con una oferta existente en esa tienda de aplicaciones concreta puede ocupar un lugar mejor en la clasificación que la aplicación de un desarrollador neófito. En este caso, en la medida en que dichos factores constituyen parámetros principales que rigen la clasificación, el proveedor de que se trate deberá asegurarse de que los usuarios profesionales lo entiendan así. El proveedor también puede, en su caso, informar a los usuarios profesionales de la existencia de posibles mecanismos «de corrección», como el fomento temporal de aplicaciones de recién llegados.</a:t>
            </a:r>
            <a:endParaRPr lang="es-ES" sz="1200" dirty="0"/>
          </a:p>
          <a:p>
            <a:r>
              <a:rPr lang="es-ES" dirty="0"/>
              <a:t>	</a:t>
            </a:r>
          </a:p>
        </p:txBody>
      </p:sp>
    </p:spTree>
    <p:extLst>
      <p:ext uri="{BB962C8B-B14F-4D97-AF65-F5344CB8AC3E}">
        <p14:creationId xmlns:p14="http://schemas.microsoft.com/office/powerpoint/2010/main" val="2253899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6903"/>
            <a:ext cx="12203085" cy="6864235"/>
          </a:xfrm>
          <a:prstGeom prst="rect">
            <a:avLst/>
          </a:prstGeom>
        </p:spPr>
      </p:pic>
      <p:sp>
        <p:nvSpPr>
          <p:cNvPr id="6" name="CuadroTexto 5"/>
          <p:cNvSpPr txBox="1"/>
          <p:nvPr/>
        </p:nvSpPr>
        <p:spPr>
          <a:xfrm>
            <a:off x="395217" y="246799"/>
            <a:ext cx="6625244" cy="1015663"/>
          </a:xfrm>
          <a:prstGeom prst="rect">
            <a:avLst/>
          </a:prstGeom>
          <a:noFill/>
        </p:spPr>
        <p:txBody>
          <a:bodyPr wrap="square" rtlCol="0">
            <a:spAutoFit/>
          </a:bodyPr>
          <a:lstStyle/>
          <a:p>
            <a:r>
              <a:rPr lang="es-ES" sz="2000" dirty="0">
                <a:solidFill>
                  <a:srgbClr val="003772"/>
                </a:solidFill>
                <a:latin typeface="Arial" panose="020B0604020202020204" pitchFamily="34" charset="0"/>
                <a:cs typeface="Arial" panose="020B0604020202020204" pitchFamily="34" charset="0"/>
              </a:rPr>
              <a:t>PARÁMETROS DE CLASIFICACIÓN Y TRATAMIENTO DIFERENCIADO</a:t>
            </a:r>
          </a:p>
          <a:p>
            <a:endParaRPr lang="es-ES" sz="2000" dirty="0">
              <a:solidFill>
                <a:srgbClr val="003772"/>
              </a:solidFill>
              <a:latin typeface="Arial" panose="020B0604020202020204" pitchFamily="34" charset="0"/>
              <a:cs typeface="Arial" panose="020B0604020202020204" pitchFamily="34" charset="0"/>
            </a:endParaRPr>
          </a:p>
        </p:txBody>
      </p:sp>
      <p:sp>
        <p:nvSpPr>
          <p:cNvPr id="7" name="CuadroTexto 6"/>
          <p:cNvSpPr txBox="1"/>
          <p:nvPr/>
        </p:nvSpPr>
        <p:spPr>
          <a:xfrm>
            <a:off x="522557" y="1397758"/>
            <a:ext cx="9210502" cy="4247317"/>
          </a:xfrm>
          <a:prstGeom prst="rect">
            <a:avLst/>
          </a:prstGeom>
          <a:noFill/>
        </p:spPr>
        <p:txBody>
          <a:bodyPr wrap="square" rtlCol="0">
            <a:spAutoFit/>
          </a:bodyPr>
          <a:lstStyle/>
          <a:p>
            <a:r>
              <a:rPr lang="es-ES" dirty="0"/>
              <a:t>4. PREVENCIÓN DE MANIPULACIONES EN LA CLASIFICACIÓN (DE MALA FE)</a:t>
            </a:r>
          </a:p>
          <a:p>
            <a:endParaRPr lang="es-ES" dirty="0"/>
          </a:p>
          <a:p>
            <a:pPr marL="285750" indent="-285750" algn="just">
              <a:buFont typeface="Arial" panose="020B0604020202020204" pitchFamily="34" charset="0"/>
              <a:buChar char="•"/>
            </a:pPr>
            <a:r>
              <a:rPr lang="es-ES" dirty="0"/>
              <a:t>Los proveedores de servicios de intermediación en línea o de motores de búsqueda en línea no deben estar obligados a revelar el funcionamiento detallado de sus mecanismos de clasificación, incluidos los algoritmos, con arreglo al Reglamento. (“Secretos comerciales”)</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 De la misma forma, tampoco debe mermarse su capacidad para actuar frente a manipulaciones de la clasificación efectuadas de mala fe por terceros, incluso en interés de los consumidores.  </a:t>
            </a:r>
          </a:p>
          <a:p>
            <a:pPr marL="285750" indent="-285750" algn="just">
              <a:buFont typeface="Arial" panose="020B0604020202020204" pitchFamily="34" charset="0"/>
              <a:buChar char="•"/>
            </a:pPr>
            <a:endParaRPr lang="es-ES" dirty="0"/>
          </a:p>
          <a:p>
            <a:pPr marL="285750" indent="-285750" algn="just">
              <a:buFont typeface="Arial" panose="020B0604020202020204" pitchFamily="34" charset="0"/>
              <a:buChar char="•"/>
            </a:pPr>
            <a:r>
              <a:rPr lang="es-ES" dirty="0"/>
              <a:t>A fin de garantizar el cumplimiento del objetivo del presente Reglamento, la toma en consideración de los intereses comerciales de los proveedores de servicios de intermediación en línea o de motores de búsqueda en línea nunca debe abocar, por tanto, a la negativa a revelar los parámetros principales que rigen la clasificación. </a:t>
            </a:r>
          </a:p>
          <a:p>
            <a:endParaRPr lang="es-ES" dirty="0"/>
          </a:p>
        </p:txBody>
      </p:sp>
    </p:spTree>
    <p:extLst>
      <p:ext uri="{BB962C8B-B14F-4D97-AF65-F5344CB8AC3E}">
        <p14:creationId xmlns:p14="http://schemas.microsoft.com/office/powerpoint/2010/main" val="2543703110"/>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3ee5b338-17f2-4614-b7da-08e0038f448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CD6BE580576D5441B1168F824E6189BF" ma:contentTypeVersion="16" ma:contentTypeDescription="Crear nuevo documento." ma:contentTypeScope="" ma:versionID="e73b1bf2e5bf4e81b1e3b89f96ca3ea0">
  <xsd:schema xmlns:xsd="http://www.w3.org/2001/XMLSchema" xmlns:xs="http://www.w3.org/2001/XMLSchema" xmlns:p="http://schemas.microsoft.com/office/2006/metadata/properties" xmlns:ns3="3ee5b338-17f2-4614-b7da-08e0038f4487" xmlns:ns4="6051d933-a8be-4373-ae46-9807687bd79a" targetNamespace="http://schemas.microsoft.com/office/2006/metadata/properties" ma:root="true" ma:fieldsID="05d2401d0e7d7bdcb47dbc883e35868b" ns3:_="" ns4:_="">
    <xsd:import namespace="3ee5b338-17f2-4614-b7da-08e0038f4487"/>
    <xsd:import namespace="6051d933-a8be-4373-ae46-9807687bd79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e5b338-17f2-4614-b7da-08e0038f44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51d933-a8be-4373-ae46-9807687bd79a" elementFormDefault="qualified">
    <xsd:import namespace="http://schemas.microsoft.com/office/2006/documentManagement/types"/>
    <xsd:import namespace="http://schemas.microsoft.com/office/infopath/2007/PartnerControls"/>
    <xsd:element name="SharedWithUsers" ma:index="1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Detalles de uso compartido" ma:internalName="SharedWithDetails" ma:readOnly="true">
      <xsd:simpleType>
        <xsd:restriction base="dms:Note">
          <xsd:maxLength value="255"/>
        </xsd:restriction>
      </xsd:simpleType>
    </xsd:element>
    <xsd:element name="SharingHintHash" ma:index="20"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81D1AC-9E71-4FC7-97E1-755D7C6A3D31}">
  <ds:schemaRefs>
    <ds:schemaRef ds:uri="http://www.w3.org/XML/1998/namespace"/>
    <ds:schemaRef ds:uri="http://schemas.microsoft.com/office/2006/documentManagement/types"/>
    <ds:schemaRef ds:uri="3ee5b338-17f2-4614-b7da-08e0038f4487"/>
    <ds:schemaRef ds:uri="http://purl.org/dc/terms/"/>
    <ds:schemaRef ds:uri="http://purl.org/dc/dcmitype/"/>
    <ds:schemaRef ds:uri="http://purl.org/dc/elements/1.1/"/>
    <ds:schemaRef ds:uri="6051d933-a8be-4373-ae46-9807687bd79a"/>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C3BDBA59-2208-4F74-82BD-349DC2B821AF}">
  <ds:schemaRefs>
    <ds:schemaRef ds:uri="http://schemas.microsoft.com/sharepoint/v3/contenttype/forms"/>
  </ds:schemaRefs>
</ds:datastoreItem>
</file>

<file path=customXml/itemProps3.xml><?xml version="1.0" encoding="utf-8"?>
<ds:datastoreItem xmlns:ds="http://schemas.openxmlformats.org/officeDocument/2006/customXml" ds:itemID="{3FF10A0E-C950-4001-BF5F-447CCD9A6A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e5b338-17f2-4614-b7da-08e0038f4487"/>
    <ds:schemaRef ds:uri="6051d933-a8be-4373-ae46-9807687bd79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142</TotalTime>
  <Words>2112</Words>
  <Application>Microsoft Office PowerPoint</Application>
  <PresentationFormat>Panorámica</PresentationFormat>
  <Paragraphs>118</Paragraphs>
  <Slides>13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13</vt:i4>
      </vt:variant>
    </vt:vector>
  </HeadingPairs>
  <TitlesOfParts>
    <vt:vector size="17" baseType="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adomrei</dc:creator>
  <cp:lastModifiedBy>María Jesús Blanco Sánchez</cp:lastModifiedBy>
  <cp:revision>11</cp:revision>
  <dcterms:created xsi:type="dcterms:W3CDTF">2022-11-10T12:48:11Z</dcterms:created>
  <dcterms:modified xsi:type="dcterms:W3CDTF">2024-03-14T11:35:09Z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0x010100CD6BE580576D5441B1168F824E6189BF</vt:lpwstr>
  </property>
</Properties>
</file>