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7" r:id="rId2"/>
    <p:sldId id="577" r:id="rId3"/>
    <p:sldId id="580" r:id="rId4"/>
    <p:sldId id="258" r:id="rId5"/>
    <p:sldId id="260" r:id="rId6"/>
    <p:sldId id="582" r:id="rId7"/>
    <p:sldId id="330" r:id="rId8"/>
    <p:sldId id="567" r:id="rId9"/>
    <p:sldId id="576" r:id="rId10"/>
    <p:sldId id="569" r:id="rId11"/>
    <p:sldId id="334" r:id="rId12"/>
    <p:sldId id="571" r:id="rId13"/>
    <p:sldId id="563" r:id="rId14"/>
    <p:sldId id="564" r:id="rId15"/>
    <p:sldId id="565" r:id="rId16"/>
    <p:sldId id="298" r:id="rId17"/>
    <p:sldId id="566" r:id="rId18"/>
    <p:sldId id="568" r:id="rId19"/>
    <p:sldId id="583" r:id="rId20"/>
    <p:sldId id="584" r:id="rId21"/>
    <p:sldId id="586" r:id="rId22"/>
    <p:sldId id="266" r:id="rId23"/>
    <p:sldId id="267" r:id="rId24"/>
    <p:sldId id="286" r:id="rId25"/>
    <p:sldId id="572" r:id="rId26"/>
    <p:sldId id="581" r:id="rId27"/>
    <p:sldId id="350" r:id="rId28"/>
    <p:sldId id="585" r:id="rId29"/>
    <p:sldId id="570" r:id="rId30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52"/>
    <p:restoredTop sz="94671"/>
  </p:normalViewPr>
  <p:slideViewPr>
    <p:cSldViewPr snapToGrid="0" snapToObjects="1">
      <p:cViewPr varScale="1">
        <p:scale>
          <a:sx n="117" d="100"/>
          <a:sy n="117" d="100"/>
        </p:scale>
        <p:origin x="2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s-ES_tradnl" dirty="0"/>
              <a:t>MÁS DE 10.000 </a:t>
            </a:r>
            <a:r>
              <a:rPr lang="es-ES_tradnl" dirty="0" err="1"/>
              <a:t>PlatAformAs</a:t>
            </a:r>
            <a:r>
              <a:rPr lang="es-ES_tradnl" dirty="0"/>
              <a:t> En LA </a:t>
            </a:r>
            <a:r>
              <a:rPr lang="es-ES_tradnl" dirty="0" err="1"/>
              <a:t>uE</a:t>
            </a:r>
            <a:endParaRPr lang="en-GB" dirty="0"/>
          </a:p>
        </c:rich>
      </c:tx>
      <c:layout>
        <c:manualLayout>
          <c:xMode val="edge"/>
          <c:yMode val="edge"/>
          <c:x val="3.215879265091863E-2"/>
          <c:y val="5.7407415778275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s-GB"/>
        </a:p>
      </c:txPr>
    </c:title>
    <c:autoTitleDeleted val="0"/>
    <c:plotArea>
      <c:layout>
        <c:manualLayout>
          <c:layoutTarget val="inner"/>
          <c:xMode val="edge"/>
          <c:yMode val="edge"/>
          <c:x val="0.29238454986482981"/>
          <c:y val="0.19994842744745536"/>
          <c:w val="0.44504899387576546"/>
          <c:h val="0.74174832312627581"/>
        </c:manualLayout>
      </c:layout>
      <c:doughnutChart>
        <c:varyColors val="1"/>
        <c:ser>
          <c:idx val="0"/>
          <c:order val="0"/>
          <c:spPr>
            <a:solidFill>
              <a:schemeClr val="lt1"/>
            </a:solidFill>
            <a:ln w="19050">
              <a:solidFill>
                <a:schemeClr val="accent3"/>
              </a:solidFill>
            </a:ln>
            <a:effectLst/>
          </c:spPr>
          <c:dPt>
            <c:idx val="0"/>
            <c:bubble3D val="0"/>
            <c:spPr>
              <a:solidFill>
                <a:schemeClr val="lt1"/>
              </a:solidFill>
              <a:ln w="19050"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4B7-5149-B273-14BDB2968003}"/>
              </c:ext>
            </c:extLst>
          </c:dPt>
          <c:dPt>
            <c:idx val="1"/>
            <c:bubble3D val="0"/>
            <c:spPr>
              <a:solidFill>
                <a:schemeClr val="lt1"/>
              </a:solidFill>
              <a:ln w="19050"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4B7-5149-B273-14BDB2968003}"/>
              </c:ext>
            </c:extLst>
          </c:dPt>
          <c:dPt>
            <c:idx val="2"/>
            <c:bubble3D val="0"/>
            <c:spPr>
              <a:solidFill>
                <a:schemeClr val="lt1"/>
              </a:solidFill>
              <a:ln w="19050"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4B7-5149-B273-14BDB2968003}"/>
              </c:ext>
            </c:extLst>
          </c:dPt>
          <c:dPt>
            <c:idx val="3"/>
            <c:bubble3D val="0"/>
            <c:spPr>
              <a:solidFill>
                <a:schemeClr val="lt1"/>
              </a:solidFill>
              <a:ln w="19050"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4B7-5149-B273-14BDB296800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endParaRPr lang="es-GB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Sheet1!$L$27:$L$30</c:f>
              <c:strCache>
                <c:ptCount val="4"/>
                <c:pt idx="0">
                  <c:v>Large</c:v>
                </c:pt>
                <c:pt idx="1">
                  <c:v>Small </c:v>
                </c:pt>
                <c:pt idx="2">
                  <c:v>Micro</c:v>
                </c:pt>
                <c:pt idx="3">
                  <c:v>Medium</c:v>
                </c:pt>
              </c:strCache>
            </c:strRef>
          </c:cat>
          <c:val>
            <c:numRef>
              <c:f>Sheet1!$M$27:$M$30</c:f>
              <c:numCache>
                <c:formatCode>0%</c:formatCode>
                <c:ptCount val="4"/>
                <c:pt idx="0">
                  <c:v>0.08</c:v>
                </c:pt>
                <c:pt idx="1">
                  <c:v>0.13</c:v>
                </c:pt>
                <c:pt idx="2">
                  <c:v>0.42</c:v>
                </c:pt>
                <c:pt idx="3">
                  <c:v>0.37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4B7-5149-B273-14BDB2968003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59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3"/>
    </a:solidFill>
    <a:ln w="9525" cap="flat" cmpd="sng" algn="ctr">
      <a:solidFill>
        <a:schemeClr val="accent3"/>
      </a:solidFill>
      <a:round/>
    </a:ln>
    <a:effectLst/>
  </c:spPr>
  <c:txPr>
    <a:bodyPr/>
    <a:lstStyle/>
    <a:p>
      <a:pPr>
        <a:defRPr/>
      </a:pPr>
      <a:endParaRPr lang="es-GB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>
      <cs:styleClr val="0"/>
    </cs:lnRef>
    <cs:fillRef idx="0"/>
    <cs:effectRef idx="0"/>
    <cs:fontRef idx="minor">
      <cs:styleClr val="0"/>
    </cs:fontRef>
    <cs:defRPr sz="1197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0.44745</cdr:x>
      <cdr:y>0.50185</cdr:y>
    </cdr:from>
    <cdr:to>
      <cdr:x>0.58287</cdr:x>
      <cdr:y>0.77321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30197" y="3722121"/>
          <a:ext cx="1461859" cy="20126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GB" sz="2400" b="0" dirty="0">
              <a:solidFill>
                <a:schemeClr val="bg1"/>
              </a:solidFill>
            </a:rPr>
            <a:t>9700</a:t>
          </a:r>
          <a:br>
            <a:rPr lang="en-GB" sz="2400" b="0" baseline="0" dirty="0">
              <a:solidFill>
                <a:schemeClr val="bg1"/>
              </a:solidFill>
            </a:rPr>
          </a:br>
          <a:r>
            <a:rPr lang="en-GB" sz="1200" b="0" baseline="0" dirty="0">
              <a:solidFill>
                <a:schemeClr val="bg1"/>
              </a:solidFill>
            </a:rPr>
            <a:t>SMEs</a:t>
          </a:r>
          <a:endParaRPr lang="en-GB" sz="2400" b="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0.90803</cdr:x>
      <cdr:y>0.41101</cdr:y>
    </cdr:from>
    <cdr:to>
      <cdr:x>0.98455</cdr:x>
      <cdr:y>0.52237</cdr:y>
    </cdr:to>
    <cdr:pic>
      <cdr:nvPicPr>
        <cdr:cNvPr id="5" name="Picture 6">
          <a:extLst xmlns:a="http://schemas.openxmlformats.org/drawingml/2006/main">
            <a:ext uri="{FF2B5EF4-FFF2-40B4-BE49-F238E27FC236}">
              <a16:creationId xmlns:a16="http://schemas.microsoft.com/office/drawing/2014/main" id="{517CC225-957C-B734-8418-C667EF364B3F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9802226" y="3048355"/>
          <a:ext cx="825957" cy="82595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0.85802</cdr:x>
      <cdr:y>0.37759</cdr:y>
    </cdr:from>
    <cdr:to>
      <cdr:x>0.907</cdr:x>
      <cdr:y>0.44887</cdr:y>
    </cdr:to>
    <cdr:pic>
      <cdr:nvPicPr>
        <cdr:cNvPr id="6" name="Picture 7">
          <a:extLst xmlns:a="http://schemas.openxmlformats.org/drawingml/2006/main">
            <a:ext uri="{FF2B5EF4-FFF2-40B4-BE49-F238E27FC236}">
              <a16:creationId xmlns:a16="http://schemas.microsoft.com/office/drawing/2014/main" id="{A27CE7E5-80F1-7B70-CA1A-2A438A9FBB42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9262347" y="2800479"/>
          <a:ext cx="528711" cy="52871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0.71511</cdr:x>
      <cdr:y>0.31631</cdr:y>
    </cdr:from>
    <cdr:to>
      <cdr:x>0.77411</cdr:x>
      <cdr:y>0.40218</cdr:y>
    </cdr:to>
    <cdr:pic>
      <cdr:nvPicPr>
        <cdr:cNvPr id="7" name="Picture 8">
          <a:extLst xmlns:a="http://schemas.openxmlformats.org/drawingml/2006/main">
            <a:ext uri="{FF2B5EF4-FFF2-40B4-BE49-F238E27FC236}">
              <a16:creationId xmlns:a16="http://schemas.microsoft.com/office/drawing/2014/main" id="{773F6EAF-E0E3-6373-8972-6900F0ECADCA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3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7719636" y="2345984"/>
          <a:ext cx="636921" cy="63692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0.77881</cdr:x>
      <cdr:y>0.30692</cdr:y>
    </cdr:from>
    <cdr:to>
      <cdr:x>0.8306</cdr:x>
      <cdr:y>0.38474</cdr:y>
    </cdr:to>
    <cdr:pic>
      <cdr:nvPicPr>
        <cdr:cNvPr id="8" name="Picture 10">
          <a:extLst xmlns:a="http://schemas.openxmlformats.org/drawingml/2006/main">
            <a:ext uri="{FF2B5EF4-FFF2-40B4-BE49-F238E27FC236}">
              <a16:creationId xmlns:a16="http://schemas.microsoft.com/office/drawing/2014/main" id="{9D2821CA-1A12-6B1C-C437-C9D74F244203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8407247" y="2276383"/>
          <a:ext cx="559106" cy="57714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0.7807</cdr:x>
      <cdr:y>0.39451</cdr:y>
    </cdr:from>
    <cdr:to>
      <cdr:x>0.83465</cdr:x>
      <cdr:y>0.47303</cdr:y>
    </cdr:to>
    <cdr:pic>
      <cdr:nvPicPr>
        <cdr:cNvPr id="9" name="Picture 12">
          <a:extLst xmlns:a="http://schemas.openxmlformats.org/drawingml/2006/main">
            <a:ext uri="{FF2B5EF4-FFF2-40B4-BE49-F238E27FC236}">
              <a16:creationId xmlns:a16="http://schemas.microsoft.com/office/drawing/2014/main" id="{C37ACB32-2DB9-A1D5-7A9E-9B27AE9308E3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5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8427690" y="2926028"/>
          <a:ext cx="582368" cy="58236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0.83706</cdr:x>
      <cdr:y>0.44747</cdr:y>
    </cdr:from>
    <cdr:to>
      <cdr:x>0.90235</cdr:x>
      <cdr:y>0.5425</cdr:y>
    </cdr:to>
    <cdr:pic>
      <cdr:nvPicPr>
        <cdr:cNvPr id="10" name="Picture 16">
          <a:extLst xmlns:a="http://schemas.openxmlformats.org/drawingml/2006/main">
            <a:ext uri="{FF2B5EF4-FFF2-40B4-BE49-F238E27FC236}">
              <a16:creationId xmlns:a16="http://schemas.microsoft.com/office/drawing/2014/main" id="{C0AF0F30-274F-809D-B3A0-04880561E121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6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9036045" y="3318774"/>
          <a:ext cx="704855" cy="704855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0.72499</cdr:x>
      <cdr:y>0.48143</cdr:y>
    </cdr:from>
    <cdr:to>
      <cdr:x>0.8504</cdr:x>
      <cdr:y>0.5841</cdr:y>
    </cdr:to>
    <cdr:pic>
      <cdr:nvPicPr>
        <cdr:cNvPr id="11" name="Picture 4">
          <a:extLst xmlns:a="http://schemas.openxmlformats.org/drawingml/2006/main">
            <a:ext uri="{FF2B5EF4-FFF2-40B4-BE49-F238E27FC236}">
              <a16:creationId xmlns:a16="http://schemas.microsoft.com/office/drawing/2014/main" id="{B9159140-1D18-66CC-450C-9795539F19E6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7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7826301" y="3570654"/>
          <a:ext cx="1353806" cy="76151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0.83935</cdr:x>
      <cdr:y>0.2803</cdr:y>
    </cdr:from>
    <cdr:to>
      <cdr:x>0.89622</cdr:x>
      <cdr:y>0.36245</cdr:y>
    </cdr:to>
    <cdr:pic>
      <cdr:nvPicPr>
        <cdr:cNvPr id="12" name="Picture 9">
          <a:extLst xmlns:a="http://schemas.openxmlformats.org/drawingml/2006/main">
            <a:ext uri="{FF2B5EF4-FFF2-40B4-BE49-F238E27FC236}">
              <a16:creationId xmlns:a16="http://schemas.microsoft.com/office/drawing/2014/main" id="{EFF758BA-BD67-5FD1-BD5F-6481564B7C14}"/>
            </a:ext>
          </a:extLst>
        </cdr:cNvPr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8" cstate="print">
          <a:clrChange>
            <a:clrFrom>
              <a:srgbClr val="F8F8F8"/>
            </a:clrFrom>
            <a:clrTo>
              <a:srgbClr val="F8F8F8">
                <a:alpha val="0"/>
              </a:srgbClr>
            </a:clrTo>
          </a:clrChange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/>
      </cdr:blipFill>
      <cdr:spPr>
        <a:xfrm xmlns:a="http://schemas.openxmlformats.org/drawingml/2006/main">
          <a:off x="9060810" y="2078940"/>
          <a:ext cx="613846" cy="60924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0.70818</cdr:x>
      <cdr:y>0.40593</cdr:y>
    </cdr:from>
    <cdr:to>
      <cdr:x>0.76855</cdr:x>
      <cdr:y>0.4938</cdr:y>
    </cdr:to>
    <cdr:pic>
      <cdr:nvPicPr>
        <cdr:cNvPr id="13" name="Content Placeholder 13">
          <a:extLst xmlns:a="http://schemas.openxmlformats.org/drawingml/2006/main">
            <a:ext uri="{FF2B5EF4-FFF2-40B4-BE49-F238E27FC236}">
              <a16:creationId xmlns:a16="http://schemas.microsoft.com/office/drawing/2014/main" id="{26D5F605-CB36-839D-FB59-4798103B6080}"/>
            </a:ext>
          </a:extLst>
        </cdr:cNvPr>
        <cdr:cNvPicPr>
          <a:picLocks xmlns:a="http://schemas.openxmlformats.org/drawingml/2006/main" noGrp="1" noChangeAspect="1"/>
        </cdr:cNvPicPr>
      </cdr:nvPicPr>
      <cdr:blipFill>
        <a:blip xmlns:a="http://schemas.openxmlformats.org/drawingml/2006/main" xmlns:r="http://schemas.openxmlformats.org/officeDocument/2006/relationships" r:embed="rId9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7644805" y="3010675"/>
          <a:ext cx="651720" cy="65172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FB192-A260-A343-95C6-C9988206602C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440DA-711E-6343-9773-4AC76EF0816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5242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09890-B394-2B4E-ADCA-A731B07D07CF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74312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38321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09890-B394-2B4E-ADCA-A731B07D07CF}" type="slidenum">
              <a:rPr lang="es-ES_tradnl" smtClean="0"/>
              <a:t>29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54689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98CB-31AE-A94B-A931-EA6D9BDBCF9E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D795-0CF5-1644-AADE-1594B4C99A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86751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98CB-31AE-A94B-A931-EA6D9BDBCF9E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D795-0CF5-1644-AADE-1594B4C99A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9711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98CB-31AE-A94B-A931-EA6D9BDBCF9E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D795-0CF5-1644-AADE-1594B4C99A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9519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98CB-31AE-A94B-A931-EA6D9BDBCF9E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D795-0CF5-1644-AADE-1594B4C99A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48839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98CB-31AE-A94B-A931-EA6D9BDBCF9E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D795-0CF5-1644-AADE-1594B4C99A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87050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98CB-31AE-A94B-A931-EA6D9BDBCF9E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D795-0CF5-1644-AADE-1594B4C99A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4098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98CB-31AE-A94B-A931-EA6D9BDBCF9E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D795-0CF5-1644-AADE-1594B4C99A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49604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98CB-31AE-A94B-A931-EA6D9BDBCF9E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D795-0CF5-1644-AADE-1594B4C99A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1138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98CB-31AE-A94B-A931-EA6D9BDBCF9E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D795-0CF5-1644-AADE-1594B4C99A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01535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98CB-31AE-A94B-A931-EA6D9BDBCF9E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D795-0CF5-1644-AADE-1594B4C99A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2654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98CB-31AE-A94B-A931-EA6D9BDBCF9E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D795-0CF5-1644-AADE-1594B4C99A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515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998CB-31AE-A94B-A931-EA6D9BDBCF9E}" type="datetimeFigureOut">
              <a:rPr lang="es-ES_tradnl" smtClean="0"/>
              <a:t>13/3/24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CD795-0CF5-1644-AADE-1594B4C99A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1796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eresa.rodriguezdelasheras@uc3m.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jpeg"/><Relationship Id="rId5" Type="http://schemas.openxmlformats.org/officeDocument/2006/relationships/image" Target="../media/image4.jpg"/><Relationship Id="rId10" Type="http://schemas.openxmlformats.org/officeDocument/2006/relationships/image" Target="../media/image9.jpe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teresa.rodriguezdelasheras@uc3m.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3"/>
          <p:cNvSpPr/>
          <p:nvPr/>
        </p:nvSpPr>
        <p:spPr>
          <a:xfrm>
            <a:off x="910665" y="2105561"/>
            <a:ext cx="10774017" cy="193899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Recalibrando</a:t>
            </a:r>
            <a:r>
              <a:rPr lang="en-US" sz="4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la </a:t>
            </a:r>
            <a:r>
              <a:rPr lang="en-US" sz="4000" b="1" dirty="0" err="1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responsabilidad</a:t>
            </a:r>
            <a:r>
              <a:rPr lang="en-US" sz="4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de las </a:t>
            </a:r>
            <a:r>
              <a:rPr lang="en-US" sz="4000" b="1" dirty="0" err="1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plataformas</a:t>
            </a:r>
            <a:r>
              <a:rPr lang="en-US" sz="4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en</a:t>
            </a:r>
            <a:r>
              <a:rPr lang="en-US" sz="4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el</a:t>
            </a:r>
            <a:r>
              <a:rPr lang="en-US" sz="4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nuevo </a:t>
            </a:r>
            <a:r>
              <a:rPr lang="en-US" sz="4000" b="1" dirty="0" err="1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marco</a:t>
            </a:r>
            <a:r>
              <a:rPr lang="en-US" sz="4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regulatorio</a:t>
            </a:r>
            <a:r>
              <a:rPr lang="en-US" sz="4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europeo</a:t>
            </a:r>
            <a:r>
              <a:rPr lang="en-US" sz="4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133600" y="4368772"/>
            <a:ext cx="7924800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Teresa Rodríguez de las Heras Ballell</a:t>
            </a:r>
          </a:p>
          <a:p>
            <a:pPr algn="ctr"/>
            <a:r>
              <a:rPr lang="es-ES" sz="2200" i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Profesora Titular de Derecho Mercantil, Universidad Carlos III de Madrid</a:t>
            </a:r>
          </a:p>
          <a:p>
            <a:pPr algn="ctr"/>
            <a:r>
              <a:rPr lang="es-ES" sz="2200" i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Miembro del Grupo de Expertos del Observatorio de la Economía de Plataformas, Comisión Europea </a:t>
            </a:r>
          </a:p>
          <a:p>
            <a:pPr algn="ctr"/>
            <a:r>
              <a:rPr lang="es-ES" sz="1500" b="1" u="sng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  <a:hlinkClick r:id="rId3"/>
              </a:rPr>
              <a:t>teresa.rodriguezdelasheras@uc3m.es</a:t>
            </a:r>
            <a:endParaRPr lang="es-ES" sz="1500" b="1" u="sng" dirty="0">
              <a:solidFill>
                <a:schemeClr val="accent1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11" name="Imagen 10" descr="acronimo_nombre1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678" y="6370373"/>
            <a:ext cx="1959631" cy="19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37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5" name="Group 4"/>
          <p:cNvGrpSpPr>
            <a:grpSpLocks noChangeAspect="1"/>
          </p:cNvGrpSpPr>
          <p:nvPr/>
        </p:nvGrpSpPr>
        <p:grpSpPr bwMode="auto">
          <a:xfrm>
            <a:off x="2260288" y="1826053"/>
            <a:ext cx="7270057" cy="4237081"/>
            <a:chOff x="2274" y="1605"/>
            <a:chExt cx="7200" cy="4320"/>
          </a:xfrm>
        </p:grpSpPr>
        <p:sp>
          <p:nvSpPr>
            <p:cNvPr id="67588" name="AutoShape 5"/>
            <p:cNvSpPr>
              <a:spLocks noChangeAspect="1" noChangeArrowheads="1"/>
            </p:cNvSpPr>
            <p:nvPr/>
          </p:nvSpPr>
          <p:spPr bwMode="auto">
            <a:xfrm>
              <a:off x="2274" y="1605"/>
              <a:ext cx="72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Arial" charset="0"/>
              </a:endParaRPr>
            </a:p>
          </p:txBody>
        </p:sp>
        <p:sp>
          <p:nvSpPr>
            <p:cNvPr id="67589" name="Oval 6"/>
            <p:cNvSpPr>
              <a:spLocks noChangeArrowheads="1"/>
            </p:cNvSpPr>
            <p:nvPr/>
          </p:nvSpPr>
          <p:spPr bwMode="auto">
            <a:xfrm>
              <a:off x="5491" y="1759"/>
              <a:ext cx="1072" cy="772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Arial" charset="0"/>
              </a:endParaRPr>
            </a:p>
          </p:txBody>
        </p:sp>
        <p:sp>
          <p:nvSpPr>
            <p:cNvPr id="67590" name="Oval 7"/>
            <p:cNvSpPr>
              <a:spLocks noChangeArrowheads="1"/>
            </p:cNvSpPr>
            <p:nvPr/>
          </p:nvSpPr>
          <p:spPr bwMode="auto">
            <a:xfrm>
              <a:off x="3193" y="3765"/>
              <a:ext cx="613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Arial" charset="0"/>
              </a:endParaRPr>
            </a:p>
          </p:txBody>
        </p:sp>
        <p:sp>
          <p:nvSpPr>
            <p:cNvPr id="67591" name="Oval 8"/>
            <p:cNvSpPr>
              <a:spLocks noChangeArrowheads="1"/>
            </p:cNvSpPr>
            <p:nvPr/>
          </p:nvSpPr>
          <p:spPr bwMode="auto">
            <a:xfrm>
              <a:off x="4725" y="4691"/>
              <a:ext cx="613" cy="61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Arial" charset="0"/>
              </a:endParaRPr>
            </a:p>
          </p:txBody>
        </p:sp>
        <p:sp>
          <p:nvSpPr>
            <p:cNvPr id="67592" name="Oval 9"/>
            <p:cNvSpPr>
              <a:spLocks noChangeArrowheads="1"/>
            </p:cNvSpPr>
            <p:nvPr/>
          </p:nvSpPr>
          <p:spPr bwMode="auto">
            <a:xfrm>
              <a:off x="7023" y="4691"/>
              <a:ext cx="614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Arial" charset="0"/>
              </a:endParaRPr>
            </a:p>
          </p:txBody>
        </p:sp>
        <p:sp>
          <p:nvSpPr>
            <p:cNvPr id="67593" name="Oval 10"/>
            <p:cNvSpPr>
              <a:spLocks noChangeArrowheads="1"/>
            </p:cNvSpPr>
            <p:nvPr/>
          </p:nvSpPr>
          <p:spPr bwMode="auto">
            <a:xfrm>
              <a:off x="8555" y="3765"/>
              <a:ext cx="612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Arial" charset="0"/>
              </a:endParaRPr>
            </a:p>
          </p:txBody>
        </p:sp>
        <p:sp>
          <p:nvSpPr>
            <p:cNvPr id="48137" name="Line 11"/>
            <p:cNvSpPr>
              <a:spLocks noChangeShapeType="1"/>
            </p:cNvSpPr>
            <p:nvPr/>
          </p:nvSpPr>
          <p:spPr bwMode="auto">
            <a:xfrm flipV="1">
              <a:off x="3807" y="2532"/>
              <a:ext cx="1685" cy="1234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 type="triangle"/>
              <a:tailEnd type="none"/>
            </a:ln>
            <a:extLst>
              <a:ext uri="{909E8E84-426E-40dd-AFC4-6F175D3DCCD1}"/>
            </a:extLst>
          </p:spPr>
          <p:txBody>
            <a:bodyPr/>
            <a:lstStyle/>
            <a:p>
              <a:pPr eaLnBrk="1" hangingPunct="1">
                <a:defRPr/>
              </a:pPr>
              <a:endParaRPr lang="es-ES" sz="1670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8138" name="Line 12"/>
            <p:cNvSpPr>
              <a:spLocks noChangeShapeType="1"/>
            </p:cNvSpPr>
            <p:nvPr/>
          </p:nvSpPr>
          <p:spPr bwMode="auto">
            <a:xfrm flipH="1">
              <a:off x="5185" y="2685"/>
              <a:ext cx="611" cy="1852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 type="none"/>
              <a:tailEnd type="triangle"/>
            </a:ln>
            <a:extLst>
              <a:ext uri="{909E8E84-426E-40dd-AFC4-6F175D3DCCD1}"/>
            </a:extLst>
          </p:spPr>
          <p:txBody>
            <a:bodyPr/>
            <a:lstStyle/>
            <a:p>
              <a:pPr eaLnBrk="1" hangingPunct="1">
                <a:defRPr/>
              </a:pPr>
              <a:endParaRPr lang="es-ES" sz="1670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8139" name="Line 13"/>
            <p:cNvSpPr>
              <a:spLocks noChangeShapeType="1"/>
            </p:cNvSpPr>
            <p:nvPr/>
          </p:nvSpPr>
          <p:spPr bwMode="auto">
            <a:xfrm>
              <a:off x="6257" y="2685"/>
              <a:ext cx="920" cy="1852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 type="none"/>
              <a:tailEnd type="triangle"/>
            </a:ln>
            <a:extLst>
              <a:ext uri="{909E8E84-426E-40dd-AFC4-6F175D3DCCD1}"/>
            </a:extLst>
          </p:spPr>
          <p:txBody>
            <a:bodyPr/>
            <a:lstStyle/>
            <a:p>
              <a:pPr eaLnBrk="1" hangingPunct="1">
                <a:defRPr/>
              </a:pPr>
              <a:endParaRPr lang="es-ES" sz="1670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8140" name="Line 14"/>
            <p:cNvSpPr>
              <a:spLocks noChangeShapeType="1"/>
            </p:cNvSpPr>
            <p:nvPr/>
          </p:nvSpPr>
          <p:spPr bwMode="auto">
            <a:xfrm>
              <a:off x="6717" y="2376"/>
              <a:ext cx="1840" cy="1390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 type="none"/>
              <a:tailEnd type="triangle"/>
            </a:ln>
            <a:extLst>
              <a:ext uri="{909E8E84-426E-40dd-AFC4-6F175D3DCCD1}"/>
            </a:extLst>
          </p:spPr>
          <p:txBody>
            <a:bodyPr/>
            <a:lstStyle/>
            <a:p>
              <a:pPr eaLnBrk="1" hangingPunct="1">
                <a:defRPr/>
              </a:pPr>
              <a:endParaRPr lang="es-ES" sz="1670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7598" name="Line 15"/>
            <p:cNvSpPr>
              <a:spLocks noChangeShapeType="1"/>
            </p:cNvSpPr>
            <p:nvPr/>
          </p:nvSpPr>
          <p:spPr bwMode="auto">
            <a:xfrm>
              <a:off x="3806" y="4382"/>
              <a:ext cx="766" cy="463"/>
            </a:xfrm>
            <a:prstGeom prst="line">
              <a:avLst/>
            </a:prstGeom>
            <a:noFill/>
            <a:ln w="57150" cmpd="thickThin">
              <a:solidFill>
                <a:srgbClr val="B9CD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/>
            </a:p>
          </p:txBody>
        </p:sp>
        <p:sp>
          <p:nvSpPr>
            <p:cNvPr id="67599" name="Line 16"/>
            <p:cNvSpPr>
              <a:spLocks noChangeShapeType="1"/>
            </p:cNvSpPr>
            <p:nvPr/>
          </p:nvSpPr>
          <p:spPr bwMode="auto">
            <a:xfrm>
              <a:off x="5491" y="5154"/>
              <a:ext cx="1379" cy="0"/>
            </a:xfrm>
            <a:prstGeom prst="line">
              <a:avLst/>
            </a:prstGeom>
            <a:noFill/>
            <a:ln w="76200" cmpd="tri">
              <a:solidFill>
                <a:srgbClr val="B9CD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/>
            </a:p>
          </p:txBody>
        </p:sp>
        <p:sp>
          <p:nvSpPr>
            <p:cNvPr id="67600" name="Line 17"/>
            <p:cNvSpPr>
              <a:spLocks noChangeShapeType="1"/>
            </p:cNvSpPr>
            <p:nvPr/>
          </p:nvSpPr>
          <p:spPr bwMode="auto">
            <a:xfrm flipV="1">
              <a:off x="7789" y="4382"/>
              <a:ext cx="766" cy="463"/>
            </a:xfrm>
            <a:prstGeom prst="line">
              <a:avLst/>
            </a:prstGeom>
            <a:noFill/>
            <a:ln w="76200" cmpd="tri">
              <a:solidFill>
                <a:srgbClr val="B9CD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/>
            </a:p>
          </p:txBody>
        </p:sp>
        <p:sp>
          <p:nvSpPr>
            <p:cNvPr id="48144" name="Line 18"/>
            <p:cNvSpPr>
              <a:spLocks noChangeShapeType="1"/>
            </p:cNvSpPr>
            <p:nvPr/>
          </p:nvSpPr>
          <p:spPr bwMode="auto">
            <a:xfrm>
              <a:off x="3959" y="4074"/>
              <a:ext cx="3064" cy="615"/>
            </a:xfrm>
            <a:prstGeom prst="line">
              <a:avLst/>
            </a:prstGeom>
            <a:noFill/>
            <a:ln w="76200" cmpd="tri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 eaLnBrk="1" hangingPunct="1">
                <a:defRPr/>
              </a:pPr>
              <a:endParaRPr lang="es-ES" sz="1670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7602" name="Line 19"/>
            <p:cNvSpPr>
              <a:spLocks noChangeShapeType="1"/>
            </p:cNvSpPr>
            <p:nvPr/>
          </p:nvSpPr>
          <p:spPr bwMode="auto">
            <a:xfrm flipV="1">
              <a:off x="5491" y="4074"/>
              <a:ext cx="2911" cy="771"/>
            </a:xfrm>
            <a:prstGeom prst="line">
              <a:avLst/>
            </a:prstGeom>
            <a:noFill/>
            <a:ln w="76200" cmpd="tri">
              <a:solidFill>
                <a:srgbClr val="B9CD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/>
            </a:p>
          </p:txBody>
        </p:sp>
      </p:grpSp>
      <p:sp>
        <p:nvSpPr>
          <p:cNvPr id="67586" name="Text Box 20"/>
          <p:cNvSpPr txBox="1">
            <a:spLocks noChangeArrowheads="1"/>
          </p:cNvSpPr>
          <p:nvPr/>
        </p:nvSpPr>
        <p:spPr bwMode="auto">
          <a:xfrm>
            <a:off x="2929639" y="608447"/>
            <a:ext cx="6755094" cy="385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_tradnl" sz="1908" b="1" dirty="0">
                <a:solidFill>
                  <a:schemeClr val="accent2"/>
                </a:solidFill>
                <a:latin typeface="Times New Roman" charset="0"/>
                <a:ea typeface="Times New Roman" charset="0"/>
                <a:cs typeface="Times New Roman" charset="0"/>
              </a:rPr>
              <a:t>(DSA) ÁMBITO DE APLICACIÓN </a:t>
            </a:r>
            <a:r>
              <a:rPr lang="es-ES" altLang="es-ES_tradnl" sz="1908" b="1" dirty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(DMA) // Reg. P2B</a:t>
            </a:r>
          </a:p>
        </p:txBody>
      </p:sp>
      <p:sp>
        <p:nvSpPr>
          <p:cNvPr id="2" name="Flecha abajo 1"/>
          <p:cNvSpPr>
            <a:spLocks noChangeArrowheads="1"/>
          </p:cNvSpPr>
          <p:nvPr/>
        </p:nvSpPr>
        <p:spPr bwMode="auto">
          <a:xfrm>
            <a:off x="5867550" y="2855979"/>
            <a:ext cx="400106" cy="1602947"/>
          </a:xfrm>
          <a:prstGeom prst="downArrow">
            <a:avLst>
              <a:gd name="adj1" fmla="val 50000"/>
              <a:gd name="adj2" fmla="val 50005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s-ES" sz="1670">
              <a:solidFill>
                <a:schemeClr val="lt1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89EB9F5-B92E-184D-B047-27D0590E4F56}"/>
              </a:ext>
            </a:extLst>
          </p:cNvPr>
          <p:cNvSpPr txBox="1"/>
          <p:nvPr/>
        </p:nvSpPr>
        <p:spPr>
          <a:xfrm>
            <a:off x="5324277" y="3176106"/>
            <a:ext cx="1579596" cy="60632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70" b="1" dirty="0">
                <a:solidFill>
                  <a:schemeClr val="bg1"/>
                </a:solidFill>
                <a:latin typeface="Garamond" panose="02020404030301010803" pitchFamily="18" charset="0"/>
              </a:rPr>
              <a:t>Core </a:t>
            </a:r>
            <a:r>
              <a:rPr lang="es-ES" sz="1670" b="1" dirty="0" err="1">
                <a:solidFill>
                  <a:schemeClr val="bg1"/>
                </a:solidFill>
                <a:latin typeface="Garamond" panose="02020404030301010803" pitchFamily="18" charset="0"/>
              </a:rPr>
              <a:t>platform</a:t>
            </a:r>
            <a:r>
              <a:rPr lang="es-ES" sz="1670" b="1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es-ES" sz="1670" b="1" dirty="0" err="1">
                <a:solidFill>
                  <a:schemeClr val="bg1"/>
                </a:solidFill>
                <a:latin typeface="Garamond" panose="02020404030301010803" pitchFamily="18" charset="0"/>
              </a:rPr>
              <a:t>services</a:t>
            </a:r>
            <a:r>
              <a:rPr lang="es-ES" sz="1670" b="1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9BAE142-1E21-3147-A8ED-98F3A090D1F6}"/>
              </a:ext>
            </a:extLst>
          </p:cNvPr>
          <p:cNvSpPr txBox="1"/>
          <p:nvPr/>
        </p:nvSpPr>
        <p:spPr>
          <a:xfrm>
            <a:off x="1669292" y="4641523"/>
            <a:ext cx="2110944" cy="11203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70" b="1" dirty="0">
                <a:solidFill>
                  <a:schemeClr val="bg1"/>
                </a:solidFill>
                <a:latin typeface="Garamond" panose="02020404030301010803" pitchFamily="18" charset="0"/>
              </a:rPr>
              <a:t>Usuarios </a:t>
            </a:r>
            <a:r>
              <a:rPr lang="es-ES" sz="1670" b="1" u="sng" dirty="0">
                <a:solidFill>
                  <a:schemeClr val="bg1"/>
                </a:solidFill>
                <a:latin typeface="Garamond" panose="02020404030301010803" pitchFamily="18" charset="0"/>
              </a:rPr>
              <a:t>profesionales establecidos o con domicilio en la UE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8341F03-51D3-284E-B63D-14394C8612EF}"/>
              </a:ext>
            </a:extLst>
          </p:cNvPr>
          <p:cNvSpPr txBox="1"/>
          <p:nvPr/>
        </p:nvSpPr>
        <p:spPr>
          <a:xfrm>
            <a:off x="8628352" y="4641523"/>
            <a:ext cx="2110944" cy="11203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70" b="1" dirty="0">
                <a:solidFill>
                  <a:schemeClr val="bg1"/>
                </a:solidFill>
                <a:latin typeface="Garamond" panose="02020404030301010803" pitchFamily="18" charset="0"/>
              </a:rPr>
              <a:t>Usuarios / </a:t>
            </a:r>
            <a:r>
              <a:rPr lang="es-ES" sz="1670" b="1" u="sng" dirty="0">
                <a:solidFill>
                  <a:schemeClr val="bg1"/>
                </a:solidFill>
                <a:latin typeface="Garamond" panose="02020404030301010803" pitchFamily="18" charset="0"/>
              </a:rPr>
              <a:t>consumidores</a:t>
            </a:r>
            <a:r>
              <a:rPr lang="es-ES" sz="1670" b="1" dirty="0">
                <a:solidFill>
                  <a:schemeClr val="bg1"/>
                </a:solidFill>
                <a:latin typeface="Garamond" panose="02020404030301010803" pitchFamily="18" charset="0"/>
              </a:rPr>
              <a:t> establecidos o </a:t>
            </a:r>
            <a:r>
              <a:rPr lang="es-ES" sz="1670" b="1" u="sng" dirty="0">
                <a:solidFill>
                  <a:schemeClr val="bg1"/>
                </a:solidFill>
                <a:latin typeface="Garamond" panose="02020404030301010803" pitchFamily="18" charset="0"/>
              </a:rPr>
              <a:t>localizados</a:t>
            </a:r>
            <a:r>
              <a:rPr lang="es-ES" sz="1670" b="1" dirty="0">
                <a:solidFill>
                  <a:schemeClr val="bg1"/>
                </a:solidFill>
                <a:latin typeface="Garamond" panose="02020404030301010803" pitchFamily="18" charset="0"/>
              </a:rPr>
              <a:t> en la UE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673CFFF-53E1-B345-B46D-599DA3AD56C8}"/>
              </a:ext>
            </a:extLst>
          </p:cNvPr>
          <p:cNvSpPr txBox="1"/>
          <p:nvPr/>
        </p:nvSpPr>
        <p:spPr>
          <a:xfrm>
            <a:off x="5324277" y="1461055"/>
            <a:ext cx="1391831" cy="34932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70" b="1" dirty="0">
                <a:solidFill>
                  <a:schemeClr val="bg1"/>
                </a:solidFill>
                <a:latin typeface="Garamond" panose="02020404030301010803" pitchFamily="18" charset="0"/>
              </a:rPr>
              <a:t>Gatekeeper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0E45D5C-888D-6448-B935-38444992F3C9}"/>
              </a:ext>
            </a:extLst>
          </p:cNvPr>
          <p:cNvSpPr txBox="1"/>
          <p:nvPr/>
        </p:nvSpPr>
        <p:spPr>
          <a:xfrm>
            <a:off x="3266082" y="4018463"/>
            <a:ext cx="463265" cy="459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385" b="1" dirty="0">
                <a:solidFill>
                  <a:schemeClr val="bg1"/>
                </a:solidFill>
                <a:latin typeface="Garamond" panose="02020404030301010803" pitchFamily="18" charset="0"/>
              </a:rPr>
              <a:t>B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80FCA7D-71B4-9547-A696-2C8CD6BC7FB1}"/>
              </a:ext>
            </a:extLst>
          </p:cNvPr>
          <p:cNvSpPr txBox="1"/>
          <p:nvPr/>
        </p:nvSpPr>
        <p:spPr>
          <a:xfrm>
            <a:off x="5835970" y="2116758"/>
            <a:ext cx="463265" cy="459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385" b="1" dirty="0">
                <a:solidFill>
                  <a:schemeClr val="bg1"/>
                </a:solidFill>
                <a:latin typeface="Garamond" panose="02020404030301010803" pitchFamily="18" charset="0"/>
              </a:rPr>
              <a:t>P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3635ECA-80EB-D44C-96FD-CA527254C6B3}"/>
              </a:ext>
            </a:extLst>
          </p:cNvPr>
          <p:cNvSpPr txBox="1"/>
          <p:nvPr/>
        </p:nvSpPr>
        <p:spPr>
          <a:xfrm>
            <a:off x="8694288" y="4026941"/>
            <a:ext cx="463265" cy="459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385" b="1" dirty="0">
                <a:solidFill>
                  <a:schemeClr val="bg1"/>
                </a:solidFill>
                <a:latin typeface="Garamond" panose="02020404030301010803" pitchFamily="18" charset="0"/>
              </a:rPr>
              <a:t>C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8FBD2DC-3D36-714E-A86F-927182841E79}"/>
              </a:ext>
            </a:extLst>
          </p:cNvPr>
          <p:cNvSpPr txBox="1"/>
          <p:nvPr/>
        </p:nvSpPr>
        <p:spPr>
          <a:xfrm>
            <a:off x="4580649" y="5524087"/>
            <a:ext cx="3376809" cy="606320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70" b="1" dirty="0">
                <a:solidFill>
                  <a:schemeClr val="bg1"/>
                </a:solidFill>
                <a:latin typeface="Garamond" panose="02020404030301010803" pitchFamily="18" charset="0"/>
              </a:rPr>
              <a:t>Destinatarios establecidos o localizados en la UE</a:t>
            </a:r>
          </a:p>
        </p:txBody>
      </p:sp>
    </p:spTree>
    <p:extLst>
      <p:ext uri="{BB962C8B-B14F-4D97-AF65-F5344CB8AC3E}">
        <p14:creationId xmlns:p14="http://schemas.microsoft.com/office/powerpoint/2010/main" val="3907233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0">
            <a:extLst>
              <a:ext uri="{FF2B5EF4-FFF2-40B4-BE49-F238E27FC236}">
                <a16:creationId xmlns:a16="http://schemas.microsoft.com/office/drawing/2014/main" id="{FC7D6D27-68AB-4C42-93EA-8CA75C9BE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8113" y="435556"/>
            <a:ext cx="6755094" cy="385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_tradnl" sz="1908" b="1" dirty="0">
                <a:solidFill>
                  <a:schemeClr val="accent6"/>
                </a:solidFill>
                <a:latin typeface="Times New Roman" charset="0"/>
                <a:ea typeface="Times New Roman" charset="0"/>
                <a:cs typeface="Times New Roman" charset="0"/>
              </a:rPr>
              <a:t>(DSA) OBLIGACIONES ESCALONADAS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D097CA6-18E6-5741-A3E3-28314592E16A}"/>
              </a:ext>
            </a:extLst>
          </p:cNvPr>
          <p:cNvSpPr txBox="1"/>
          <p:nvPr/>
        </p:nvSpPr>
        <p:spPr>
          <a:xfrm>
            <a:off x="1733390" y="1313970"/>
            <a:ext cx="2155371" cy="670367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Puntos </a:t>
            </a:r>
          </a:p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de contacto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A34BFED-75A8-6547-8C38-34463298C4D9}"/>
              </a:ext>
            </a:extLst>
          </p:cNvPr>
          <p:cNvSpPr txBox="1"/>
          <p:nvPr/>
        </p:nvSpPr>
        <p:spPr>
          <a:xfrm>
            <a:off x="4094184" y="1299466"/>
            <a:ext cx="2155371" cy="670367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Representantes legales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369BA18-CCC2-D54C-8C7E-96FB45640674}"/>
              </a:ext>
            </a:extLst>
          </p:cNvPr>
          <p:cNvSpPr txBox="1"/>
          <p:nvPr/>
        </p:nvSpPr>
        <p:spPr>
          <a:xfrm>
            <a:off x="6412966" y="1299466"/>
            <a:ext cx="2927617" cy="670367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T&amp;C, políticas internas y procedimientos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958EFD2-F6B9-7043-B00C-B2C698B45995}"/>
              </a:ext>
            </a:extLst>
          </p:cNvPr>
          <p:cNvSpPr txBox="1"/>
          <p:nvPr/>
        </p:nvSpPr>
        <p:spPr>
          <a:xfrm>
            <a:off x="1744916" y="2351314"/>
            <a:ext cx="4351084" cy="37708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Mecanismos de notificación y acción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0AFD652-C17F-6B4A-9DFE-3DA09682A4DB}"/>
              </a:ext>
            </a:extLst>
          </p:cNvPr>
          <p:cNvSpPr txBox="1"/>
          <p:nvPr/>
        </p:nvSpPr>
        <p:spPr>
          <a:xfrm>
            <a:off x="6295660" y="2356592"/>
            <a:ext cx="3067976" cy="37708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Exposición de motivos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33ECFB3-0313-4640-80F3-DC26CE8DF408}"/>
              </a:ext>
            </a:extLst>
          </p:cNvPr>
          <p:cNvSpPr txBox="1"/>
          <p:nvPr/>
        </p:nvSpPr>
        <p:spPr>
          <a:xfrm>
            <a:off x="1756442" y="3238820"/>
            <a:ext cx="2155371" cy="670367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Sistema interno de reclamaciones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A29C80B-4770-364F-8A10-21BF6A0F9766}"/>
              </a:ext>
            </a:extLst>
          </p:cNvPr>
          <p:cNvSpPr txBox="1"/>
          <p:nvPr/>
        </p:nvSpPr>
        <p:spPr>
          <a:xfrm>
            <a:off x="4117235" y="3224317"/>
            <a:ext cx="2791351" cy="670367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Resolución extrajudicial de litigios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E8967CA-51F6-0C47-AF78-F2B1FA12E69C}"/>
              </a:ext>
            </a:extLst>
          </p:cNvPr>
          <p:cNvSpPr txBox="1"/>
          <p:nvPr/>
        </p:nvSpPr>
        <p:spPr>
          <a:xfrm>
            <a:off x="7104529" y="3224316"/>
            <a:ext cx="2259106" cy="37708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i="1" dirty="0" err="1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Trusted</a:t>
            </a:r>
            <a:r>
              <a:rPr lang="es-ES" sz="1906" b="1" i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 </a:t>
            </a:r>
            <a:r>
              <a:rPr lang="es-ES" sz="1906" b="1" i="1" dirty="0" err="1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flaggers</a:t>
            </a:r>
            <a:endParaRPr lang="es-ES" sz="1906" b="1" i="1" dirty="0">
              <a:solidFill>
                <a:schemeClr val="bg1"/>
              </a:solidFill>
              <a:latin typeface="Garamond" panose="02020404030301010803" pitchFamily="18" charset="0"/>
              <a:sym typeface="Calibri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83940D5-B229-1C42-84F0-FCADDDA3C31C}"/>
              </a:ext>
            </a:extLst>
          </p:cNvPr>
          <p:cNvSpPr txBox="1"/>
          <p:nvPr/>
        </p:nvSpPr>
        <p:spPr>
          <a:xfrm>
            <a:off x="1756442" y="4230060"/>
            <a:ext cx="3769018" cy="37708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Medidas contra usos indebidos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E553F33-910F-4746-B459-6B045F7D7B8E}"/>
              </a:ext>
            </a:extLst>
          </p:cNvPr>
          <p:cNvSpPr txBox="1"/>
          <p:nvPr/>
        </p:nvSpPr>
        <p:spPr>
          <a:xfrm>
            <a:off x="7114007" y="3702162"/>
            <a:ext cx="2226576" cy="37708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Sospechas de delito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C02246B-CB44-3741-9A10-CC579A71496D}"/>
              </a:ext>
            </a:extLst>
          </p:cNvPr>
          <p:cNvSpPr txBox="1"/>
          <p:nvPr/>
        </p:nvSpPr>
        <p:spPr>
          <a:xfrm>
            <a:off x="5842428" y="4251012"/>
            <a:ext cx="3498154" cy="37708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Trazabilidad de comerciantes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7E61971-81C3-304C-B95D-4ADADFC759AC}"/>
              </a:ext>
            </a:extLst>
          </p:cNvPr>
          <p:cNvSpPr txBox="1"/>
          <p:nvPr/>
        </p:nvSpPr>
        <p:spPr>
          <a:xfrm>
            <a:off x="1744916" y="4990780"/>
            <a:ext cx="2155371" cy="963653"/>
          </a:xfrm>
          <a:prstGeom prst="rect">
            <a:avLst/>
          </a:prstGeom>
          <a:solidFill>
            <a:schemeClr val="accent2"/>
          </a:solidFill>
          <a:ln w="12700" cap="flat">
            <a:solidFill>
              <a:schemeClr val="accent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Evaluación y reducción de riesgos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09BA3B3-2701-4946-A803-658CBCC1CBC1}"/>
              </a:ext>
            </a:extLst>
          </p:cNvPr>
          <p:cNvSpPr txBox="1"/>
          <p:nvPr/>
        </p:nvSpPr>
        <p:spPr>
          <a:xfrm>
            <a:off x="4093350" y="5046488"/>
            <a:ext cx="2998820" cy="377082"/>
          </a:xfrm>
          <a:prstGeom prst="rect">
            <a:avLst/>
          </a:prstGeom>
          <a:solidFill>
            <a:schemeClr val="accent2"/>
          </a:solidFill>
          <a:ln w="12700" cap="flat">
            <a:solidFill>
              <a:schemeClr val="accent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Auditoría independiente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514245F-0EE9-1A44-9C88-DE7BBEC6532D}"/>
              </a:ext>
            </a:extLst>
          </p:cNvPr>
          <p:cNvSpPr txBox="1"/>
          <p:nvPr/>
        </p:nvSpPr>
        <p:spPr>
          <a:xfrm>
            <a:off x="7606329" y="5054180"/>
            <a:ext cx="2066878" cy="670367"/>
          </a:xfrm>
          <a:prstGeom prst="rect">
            <a:avLst/>
          </a:prstGeom>
          <a:solidFill>
            <a:schemeClr val="accent2"/>
          </a:solidFill>
          <a:ln w="12700" cap="flat">
            <a:solidFill>
              <a:schemeClr val="accent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Sistemas de recomendación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5F468FA-4C2D-974B-ACF7-FB67B20E1EED}"/>
              </a:ext>
            </a:extLst>
          </p:cNvPr>
          <p:cNvSpPr txBox="1"/>
          <p:nvPr/>
        </p:nvSpPr>
        <p:spPr>
          <a:xfrm>
            <a:off x="4434810" y="5562654"/>
            <a:ext cx="2815236" cy="670367"/>
          </a:xfrm>
          <a:prstGeom prst="rect">
            <a:avLst/>
          </a:prstGeom>
          <a:solidFill>
            <a:schemeClr val="accent2"/>
          </a:solidFill>
          <a:ln w="12700" cap="flat">
            <a:solidFill>
              <a:schemeClr val="accent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b="1" dirty="0">
                <a:solidFill>
                  <a:schemeClr val="bg1"/>
                </a:solidFill>
                <a:latin typeface="Garamond" panose="02020404030301010803" pitchFamily="18" charset="0"/>
                <a:sym typeface="Calibri"/>
              </a:rPr>
              <a:t>Encargados de cumplimiento</a:t>
            </a:r>
          </a:p>
        </p:txBody>
      </p:sp>
      <p:sp>
        <p:nvSpPr>
          <p:cNvPr id="19" name="Flecha abajo 18">
            <a:extLst>
              <a:ext uri="{FF2B5EF4-FFF2-40B4-BE49-F238E27FC236}">
                <a16:creationId xmlns:a16="http://schemas.microsoft.com/office/drawing/2014/main" id="{2452F216-30AF-5048-A302-162607E0F584}"/>
              </a:ext>
            </a:extLst>
          </p:cNvPr>
          <p:cNvSpPr/>
          <p:nvPr/>
        </p:nvSpPr>
        <p:spPr>
          <a:xfrm>
            <a:off x="9870782" y="3216394"/>
            <a:ext cx="680037" cy="501074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ctr">
            <a:spAutoFit/>
          </a:bodyPr>
          <a:lstStyle/>
          <a:p>
            <a:pPr defTabSz="473256" hangingPunct="0"/>
            <a:endParaRPr lang="es-ES" sz="1906">
              <a:solidFill>
                <a:srgbClr val="00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0148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B5034800-2D54-CC4C-BC02-B608BB64E224}"/>
              </a:ext>
            </a:extLst>
          </p:cNvPr>
          <p:cNvSpPr txBox="1"/>
          <p:nvPr/>
        </p:nvSpPr>
        <p:spPr>
          <a:xfrm>
            <a:off x="1967179" y="1203185"/>
            <a:ext cx="82576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Garamond" panose="02020404030301010803" pitchFamily="18" charset="0"/>
                <a:ea typeface="Times New Roman" charset="0"/>
                <a:cs typeface="Arial" panose="020B0604020202020204" pitchFamily="34" charset="0"/>
              </a:rPr>
              <a:t>REGLAMENTO (UE) 2019/1150 DEL PARLAMENTO EUROPEO Y DEL CONSEJO</a:t>
            </a:r>
          </a:p>
          <a:p>
            <a:pPr algn="ctr"/>
            <a:r>
              <a:rPr lang="es-ES_tradnl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Garamond" panose="02020404030301010803" pitchFamily="18" charset="0"/>
                <a:ea typeface="Times New Roman" charset="0"/>
                <a:cs typeface="Arial" panose="020B0604020202020204" pitchFamily="34" charset="0"/>
              </a:rPr>
              <a:t>de 20 de junio de 2019</a:t>
            </a:r>
          </a:p>
          <a:p>
            <a:pPr algn="ctr"/>
            <a:r>
              <a:rPr lang="es-ES_tradnl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Garamond" panose="02020404030301010803" pitchFamily="18" charset="0"/>
                <a:ea typeface="Times New Roman" charset="0"/>
                <a:cs typeface="Arial" panose="020B0604020202020204" pitchFamily="34" charset="0"/>
              </a:rPr>
              <a:t>sobre el fomento de la equidad y la transparencia para los usuarios profesionales de servicios de intermediación en línea </a:t>
            </a:r>
          </a:p>
          <a:p>
            <a:pPr algn="ctr"/>
            <a:endParaRPr lang="es-ES_tradnl" sz="20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  <a:ea typeface="Times New Roman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3E70724-3276-F747-91B6-883E457150C2}"/>
              </a:ext>
            </a:extLst>
          </p:cNvPr>
          <p:cNvSpPr txBox="1"/>
          <p:nvPr/>
        </p:nvSpPr>
        <p:spPr>
          <a:xfrm>
            <a:off x="1333041" y="3028951"/>
            <a:ext cx="4166967" cy="163121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500" b="1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Condiciones generales</a:t>
            </a:r>
          </a:p>
          <a:p>
            <a:pPr algn="ctr"/>
            <a:r>
              <a:rPr lang="es-ES" sz="2500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Claras y visibles</a:t>
            </a:r>
          </a:p>
          <a:p>
            <a:pPr algn="ctr"/>
            <a:r>
              <a:rPr lang="es-ES" sz="2500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Modificaciones </a:t>
            </a:r>
          </a:p>
          <a:p>
            <a:pPr algn="ctr"/>
            <a:r>
              <a:rPr lang="es-ES" sz="2500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Notificación / resolución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E547A8-8D5B-0D4E-8CBC-58248CAE40E9}"/>
              </a:ext>
            </a:extLst>
          </p:cNvPr>
          <p:cNvSpPr txBox="1"/>
          <p:nvPr/>
        </p:nvSpPr>
        <p:spPr>
          <a:xfrm>
            <a:off x="6667501" y="3028950"/>
            <a:ext cx="4166966" cy="86177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500" b="1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Clasificación</a:t>
            </a:r>
          </a:p>
          <a:p>
            <a:pPr algn="ctr"/>
            <a:r>
              <a:rPr lang="es-ES" sz="2500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Criterios – Remuneración?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473AD09-EE16-924C-AAFB-DE3E06427AD4}"/>
              </a:ext>
            </a:extLst>
          </p:cNvPr>
          <p:cNvSpPr txBox="1"/>
          <p:nvPr/>
        </p:nvSpPr>
        <p:spPr>
          <a:xfrm>
            <a:off x="1333041" y="4853300"/>
            <a:ext cx="4166967" cy="124649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500" b="1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Restricción, suspensión, terminación</a:t>
            </a:r>
          </a:p>
          <a:p>
            <a:pPr algn="ctr"/>
            <a:r>
              <a:rPr lang="es-ES" sz="2500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Motivadas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9C96701-25BF-354B-82AC-38ED217B9F17}"/>
              </a:ext>
            </a:extLst>
          </p:cNvPr>
          <p:cNvSpPr txBox="1"/>
          <p:nvPr/>
        </p:nvSpPr>
        <p:spPr>
          <a:xfrm>
            <a:off x="6667500" y="4142115"/>
            <a:ext cx="4166966" cy="4770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500" b="1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Trato diferenciado</a:t>
            </a:r>
            <a:endParaRPr lang="es-ES" sz="2500" dirty="0">
              <a:solidFill>
                <a:schemeClr val="bg1"/>
              </a:solidFill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DBDC801-A381-F546-BEAA-84663C2A8341}"/>
              </a:ext>
            </a:extLst>
          </p:cNvPr>
          <p:cNvSpPr txBox="1"/>
          <p:nvPr/>
        </p:nvSpPr>
        <p:spPr>
          <a:xfrm>
            <a:off x="6667499" y="4696637"/>
            <a:ext cx="4166966" cy="163121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500" b="1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Reclamaciones</a:t>
            </a:r>
          </a:p>
          <a:p>
            <a:pPr algn="ctr"/>
            <a:r>
              <a:rPr lang="es-ES" sz="2500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Gratuito</a:t>
            </a:r>
          </a:p>
          <a:p>
            <a:pPr algn="ctr"/>
            <a:r>
              <a:rPr lang="es-ES" sz="2500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P2B</a:t>
            </a:r>
          </a:p>
          <a:p>
            <a:pPr algn="ctr"/>
            <a:r>
              <a:rPr lang="es-ES" sz="2500" b="1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Mediación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3EF8EBE-8316-154E-963A-2755D4164F87}"/>
              </a:ext>
            </a:extLst>
          </p:cNvPr>
          <p:cNvSpPr txBox="1"/>
          <p:nvPr/>
        </p:nvSpPr>
        <p:spPr>
          <a:xfrm>
            <a:off x="2503714" y="487048"/>
            <a:ext cx="7345018" cy="40011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chemeClr val="bg1"/>
                </a:solidFill>
                <a:latin typeface="Garamond" panose="02020404030301010803" pitchFamily="18" charset="0"/>
                <a:ea typeface="Garamond" charset="0"/>
                <a:cs typeface="Arial" panose="020B0604020202020204" pitchFamily="34" charset="0"/>
              </a:rPr>
              <a:t>Cuestiones principales del Reglamento P2B</a:t>
            </a:r>
            <a:endParaRPr lang="en-GB" sz="2000" b="1" dirty="0">
              <a:solidFill>
                <a:schemeClr val="bg1"/>
              </a:solidFill>
              <a:latin typeface="Garamond" panose="02020404030301010803" pitchFamily="18" charset="0"/>
              <a:ea typeface="Garamond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445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38200" y="774700"/>
            <a:ext cx="3517900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NO DEBER DE SUPERVISAR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686300" y="774700"/>
            <a:ext cx="2844800" cy="40011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CONOCIMIENTO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8013700" y="774700"/>
            <a:ext cx="3517900" cy="400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CONTROL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939800" y="1651000"/>
            <a:ext cx="32639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No hay un deber general de supervisar</a:t>
            </a:r>
          </a:p>
        </p:txBody>
      </p:sp>
      <p:sp>
        <p:nvSpPr>
          <p:cNvPr id="6" name="Flecha curva 5"/>
          <p:cNvSpPr/>
          <p:nvPr/>
        </p:nvSpPr>
        <p:spPr>
          <a:xfrm rot="10800000">
            <a:off x="4267200" y="1651000"/>
            <a:ext cx="1511300" cy="2286000"/>
          </a:xfrm>
          <a:prstGeom prst="bentArrow">
            <a:avLst>
              <a:gd name="adj1" fmla="val 8761"/>
              <a:gd name="adj2" fmla="val 13889"/>
              <a:gd name="adj3" fmla="val 18162"/>
              <a:gd name="adj4" fmla="val 43750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2" name="Flecha curva 11"/>
          <p:cNvSpPr/>
          <p:nvPr/>
        </p:nvSpPr>
        <p:spPr>
          <a:xfrm rot="10800000" flipH="1">
            <a:off x="6324600" y="1651000"/>
            <a:ext cx="1524000" cy="1485900"/>
          </a:xfrm>
          <a:prstGeom prst="bentArrow">
            <a:avLst>
              <a:gd name="adj1" fmla="val 8761"/>
              <a:gd name="adj2" fmla="val 13889"/>
              <a:gd name="adj3" fmla="val 18162"/>
              <a:gd name="adj4" fmla="val 43750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371600" y="3393838"/>
            <a:ext cx="2832100" cy="646331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‘</a:t>
            </a:r>
            <a:r>
              <a:rPr lang="es-ES_tradnl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Advance</a:t>
            </a:r>
            <a:r>
              <a:rPr lang="es-ES_tradnl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s-ES_tradnl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knowledge</a:t>
            </a:r>
            <a:r>
              <a:rPr lang="es-ES_tradnl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’ – </a:t>
            </a:r>
            <a:r>
              <a:rPr lang="es-ES_tradnl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content</a:t>
            </a:r>
            <a:r>
              <a:rPr lang="es-ES_tradnl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s-ES_tradnl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management</a:t>
            </a:r>
            <a:r>
              <a:rPr lang="es-ES_tradnl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</a:p>
        </p:txBody>
      </p:sp>
      <p:pic>
        <p:nvPicPr>
          <p:cNvPr id="17" name="Imagen 16" descr="Captura de pantalla 2012-10-15 a la(s) 10.34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849" y="4140200"/>
            <a:ext cx="3032794" cy="2324100"/>
          </a:xfrm>
          <a:prstGeom prst="rect">
            <a:avLst/>
          </a:prstGeom>
        </p:spPr>
      </p:pic>
      <p:sp>
        <p:nvSpPr>
          <p:cNvPr id="18" name="Flecha curvada hacia la izquierda 17"/>
          <p:cNvSpPr/>
          <p:nvPr/>
        </p:nvSpPr>
        <p:spPr>
          <a:xfrm rot="1520999">
            <a:off x="9109249" y="1478697"/>
            <a:ext cx="1447345" cy="4356100"/>
          </a:xfrm>
          <a:prstGeom prst="curvedLef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7262193" y="6362700"/>
            <a:ext cx="32235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i="1" dirty="0">
                <a:latin typeface="Garamond" charset="0"/>
                <a:ea typeface="Garamond" charset="0"/>
                <a:cs typeface="Garamond" charset="0"/>
              </a:rPr>
              <a:t>© Teresa Rodríguez de las Heras </a:t>
            </a:r>
            <a:r>
              <a:rPr lang="de-DE" sz="1500" i="1" dirty="0" err="1">
                <a:latin typeface="Garamond" charset="0"/>
                <a:ea typeface="Garamond" charset="0"/>
                <a:cs typeface="Garamond" charset="0"/>
              </a:rPr>
              <a:t>Ballell</a:t>
            </a:r>
            <a:endParaRPr lang="es-ES_tradnl" sz="1500" i="1" dirty="0"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777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2-10-15 a la(s) 10.34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772" y="0"/>
            <a:ext cx="8949229" cy="6858000"/>
          </a:xfrm>
          <a:prstGeom prst="rect">
            <a:avLst/>
          </a:prstGeom>
        </p:spPr>
      </p:pic>
      <p:sp>
        <p:nvSpPr>
          <p:cNvPr id="3" name="Elipse 2"/>
          <p:cNvSpPr/>
          <p:nvPr/>
        </p:nvSpPr>
        <p:spPr>
          <a:xfrm>
            <a:off x="1721556" y="4388557"/>
            <a:ext cx="5658556" cy="1185333"/>
          </a:xfrm>
          <a:prstGeom prst="ellipse">
            <a:avLst/>
          </a:prstGeom>
          <a:noFill/>
          <a:ln w="38100" cmpd="sng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5619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echa curva 5"/>
          <p:cNvSpPr/>
          <p:nvPr/>
        </p:nvSpPr>
        <p:spPr>
          <a:xfrm rot="10800000">
            <a:off x="4267200" y="1651000"/>
            <a:ext cx="1511300" cy="1485900"/>
          </a:xfrm>
          <a:prstGeom prst="bentArrow">
            <a:avLst>
              <a:gd name="adj1" fmla="val 8761"/>
              <a:gd name="adj2" fmla="val 13889"/>
              <a:gd name="adj3" fmla="val 18162"/>
              <a:gd name="adj4" fmla="val 43750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2" name="Flecha curva 11"/>
          <p:cNvSpPr/>
          <p:nvPr/>
        </p:nvSpPr>
        <p:spPr>
          <a:xfrm rot="10800000" flipH="1">
            <a:off x="6324600" y="1651000"/>
            <a:ext cx="1524000" cy="2150270"/>
          </a:xfrm>
          <a:prstGeom prst="bentArrow">
            <a:avLst>
              <a:gd name="adj1" fmla="val 8761"/>
              <a:gd name="adj2" fmla="val 13889"/>
              <a:gd name="adj3" fmla="val 18162"/>
              <a:gd name="adj4" fmla="val 43750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571750" y="3431938"/>
            <a:ext cx="2832100" cy="646331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‘</a:t>
            </a:r>
            <a:r>
              <a:rPr lang="es-ES_tradnl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Advance</a:t>
            </a:r>
            <a:r>
              <a:rPr lang="es-ES_tradnl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s-ES_tradnl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knowledge</a:t>
            </a:r>
            <a:r>
              <a:rPr lang="es-ES_tradnl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’ – </a:t>
            </a:r>
            <a:r>
              <a:rPr lang="es-ES_tradnl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content</a:t>
            </a:r>
            <a:r>
              <a:rPr lang="es-ES_tradnl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s-ES_tradnl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management</a:t>
            </a:r>
            <a:r>
              <a:rPr lang="es-ES_tradnl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8483600" y="3431938"/>
            <a:ext cx="2832100" cy="369332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Notice-based</a:t>
            </a:r>
            <a:r>
              <a:rPr lang="es-ES_tradnl" b="1" dirty="0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s-ES_tradnl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removal</a:t>
            </a:r>
            <a:endParaRPr lang="es-ES_tradnl" b="1" dirty="0">
              <a:solidFill>
                <a:schemeClr val="tx1">
                  <a:lumMod val="65000"/>
                  <a:lumOff val="35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482" y="4087831"/>
            <a:ext cx="5210236" cy="2592369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5773E812-5856-E143-A9F8-EAE650750DFD}"/>
              </a:ext>
            </a:extLst>
          </p:cNvPr>
          <p:cNvSpPr txBox="1"/>
          <p:nvPr/>
        </p:nvSpPr>
        <p:spPr>
          <a:xfrm>
            <a:off x="838200" y="774700"/>
            <a:ext cx="3517900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NO DEBER DE SUPERVISAR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22326AF-847C-0146-B836-BD793F192058}"/>
              </a:ext>
            </a:extLst>
          </p:cNvPr>
          <p:cNvSpPr txBox="1"/>
          <p:nvPr/>
        </p:nvSpPr>
        <p:spPr>
          <a:xfrm>
            <a:off x="4686300" y="774700"/>
            <a:ext cx="2844800" cy="40011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CONOCIMIENTO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CB2CF63-F8D4-054A-9561-37CEA796BCDF}"/>
              </a:ext>
            </a:extLst>
          </p:cNvPr>
          <p:cNvSpPr txBox="1"/>
          <p:nvPr/>
        </p:nvSpPr>
        <p:spPr>
          <a:xfrm>
            <a:off x="8013700" y="774700"/>
            <a:ext cx="3517900" cy="400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CONTROL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6B61674-DEC8-3747-A12C-23FEBAD64B54}"/>
              </a:ext>
            </a:extLst>
          </p:cNvPr>
          <p:cNvSpPr txBox="1"/>
          <p:nvPr/>
        </p:nvSpPr>
        <p:spPr>
          <a:xfrm>
            <a:off x="939800" y="1651000"/>
            <a:ext cx="32639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No hay un deber general de supervisar</a:t>
            </a:r>
          </a:p>
        </p:txBody>
      </p:sp>
    </p:spTree>
    <p:extLst>
      <p:ext uri="{BB962C8B-B14F-4D97-AF65-F5344CB8AC3E}">
        <p14:creationId xmlns:p14="http://schemas.microsoft.com/office/powerpoint/2010/main" val="3848111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Captura de pantalla 2012-10-15 a la(s) 10.21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"/>
            <a:ext cx="9144000" cy="6618111"/>
          </a:xfrm>
          <a:prstGeom prst="rect">
            <a:avLst/>
          </a:prstGeom>
        </p:spPr>
      </p:pic>
      <p:cxnSp>
        <p:nvCxnSpPr>
          <p:cNvPr id="7" name="Conector recto de flecha 6"/>
          <p:cNvCxnSpPr/>
          <p:nvPr/>
        </p:nvCxnSpPr>
        <p:spPr>
          <a:xfrm flipH="1">
            <a:off x="4515557" y="903112"/>
            <a:ext cx="4586111" cy="366889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lipse 7"/>
          <p:cNvSpPr/>
          <p:nvPr/>
        </p:nvSpPr>
        <p:spPr>
          <a:xfrm>
            <a:off x="5969001" y="3259667"/>
            <a:ext cx="3443111" cy="2116666"/>
          </a:xfrm>
          <a:prstGeom prst="ellipse">
            <a:avLst/>
          </a:prstGeom>
          <a:noFill/>
          <a:ln w="3810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Conector recto de flecha 9"/>
          <p:cNvCxnSpPr/>
          <p:nvPr/>
        </p:nvCxnSpPr>
        <p:spPr>
          <a:xfrm flipH="1">
            <a:off x="7140223" y="903112"/>
            <a:ext cx="1961444" cy="2017889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7629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0"/>
            <a:ext cx="10401300" cy="6858000"/>
          </a:xfrm>
          <a:prstGeom prst="rect">
            <a:avLst/>
          </a:prstGeom>
        </p:spPr>
      </p:pic>
      <p:sp>
        <p:nvSpPr>
          <p:cNvPr id="3" name="Elipse 2"/>
          <p:cNvSpPr/>
          <p:nvPr/>
        </p:nvSpPr>
        <p:spPr>
          <a:xfrm>
            <a:off x="3683000" y="1752600"/>
            <a:ext cx="5664200" cy="635000"/>
          </a:xfrm>
          <a:prstGeom prst="ellipse">
            <a:avLst/>
          </a:pr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60274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/>
          <p:cNvSpPr/>
          <p:nvPr/>
        </p:nvSpPr>
        <p:spPr>
          <a:xfrm>
            <a:off x="914400" y="976603"/>
            <a:ext cx="10560881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1). TRANSICIÓN DE LA DCE A LA DSA: qué novedades hay </a:t>
            </a: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r>
              <a:rPr lang="es-ES" sz="2000" b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A). </a:t>
            </a:r>
            <a:r>
              <a:rPr lang="es-ES" sz="20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Good </a:t>
            </a:r>
            <a:r>
              <a:rPr lang="es-ES" sz="2000" b="1" i="1" dirty="0" err="1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samaritan</a:t>
            </a:r>
            <a:r>
              <a:rPr lang="es-ES" sz="20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s-ES" sz="2000" b="1" i="1" dirty="0" err="1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clause</a:t>
            </a:r>
            <a:endParaRPr lang="es-ES" sz="2000" b="1" i="1" dirty="0">
              <a:solidFill>
                <a:schemeClr val="accent2"/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endParaRPr lang="es-ES" sz="2000" b="1" i="1" dirty="0">
              <a:solidFill>
                <a:schemeClr val="accent2"/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r>
              <a:rPr lang="es-ES" sz="2000" b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B). Artículo 6(3) DSA: apariencia/percepción </a:t>
            </a:r>
          </a:p>
          <a:p>
            <a:pPr lvl="1" algn="just"/>
            <a:endParaRPr lang="es-ES" sz="2000" b="1" dirty="0">
              <a:solidFill>
                <a:schemeClr val="accent2"/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r>
              <a:rPr lang="es-ES" sz="2000" b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C). Role activo: decisiones del TJUE</a:t>
            </a: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r>
              <a:rPr lang="es-ES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2). ARMONIZACIÓN POR REGLAMENTO </a:t>
            </a:r>
          </a:p>
          <a:p>
            <a:pPr algn="just"/>
            <a:endParaRPr lang="es-ES" sz="2500" b="1" dirty="0">
              <a:solidFill>
                <a:schemeClr val="accent1"/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r>
              <a:rPr lang="es-ES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3). OBLIGACIONES ESCALONADAS para las plataformas </a:t>
            </a:r>
          </a:p>
          <a:p>
            <a:pPr algn="just"/>
            <a:endParaRPr lang="es-ES" sz="2500" b="1" dirty="0">
              <a:solidFill>
                <a:schemeClr val="accent1"/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r>
              <a:rPr lang="es-ES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4). RESPONSABILIDAD POR PRODUCTO DEFECTUOSO</a:t>
            </a: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_tradnl" sz="2000" b="1" dirty="0">
              <a:solidFill>
                <a:schemeClr val="accent1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7262192" y="6362700"/>
            <a:ext cx="43202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i="1" dirty="0">
                <a:latin typeface="Times New Roman" charset="0"/>
                <a:ea typeface="Times New Roman" charset="0"/>
                <a:cs typeface="Times New Roman" charset="0"/>
              </a:rPr>
              <a:t>© Teresa Rodríguez de las Heras </a:t>
            </a:r>
            <a:r>
              <a:rPr lang="de-DE" sz="1500" i="1" dirty="0" err="1">
                <a:latin typeface="Times New Roman" charset="0"/>
                <a:ea typeface="Times New Roman" charset="0"/>
                <a:cs typeface="Times New Roman" charset="0"/>
              </a:rPr>
              <a:t>Ballell</a:t>
            </a:r>
            <a:endParaRPr lang="es-ES_tradnl" sz="15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020414" y="304800"/>
            <a:ext cx="6241778" cy="47705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2"/>
                </a:solidFill>
                <a:latin typeface="Times New Roman" charset="0"/>
                <a:ea typeface="Times New Roman" charset="0"/>
                <a:cs typeface="Times New Roman" charset="0"/>
              </a:rPr>
              <a:t>CUESTIONES CLAVE</a:t>
            </a:r>
          </a:p>
        </p:txBody>
      </p:sp>
    </p:spTree>
    <p:extLst>
      <p:ext uri="{BB962C8B-B14F-4D97-AF65-F5344CB8AC3E}">
        <p14:creationId xmlns:p14="http://schemas.microsoft.com/office/powerpoint/2010/main" val="401534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/>
          <p:cNvSpPr/>
          <p:nvPr/>
        </p:nvSpPr>
        <p:spPr>
          <a:xfrm>
            <a:off x="914400" y="976603"/>
            <a:ext cx="10560881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1). TRANSICIÓN DE LA DCE A LA DSA: qué novedades hay </a:t>
            </a: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r>
              <a:rPr lang="es-ES" sz="2000" b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A). </a:t>
            </a:r>
            <a:r>
              <a:rPr lang="es-ES" sz="20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Good </a:t>
            </a:r>
            <a:r>
              <a:rPr lang="es-ES" sz="2000" b="1" i="1" dirty="0" err="1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samaritan</a:t>
            </a:r>
            <a:r>
              <a:rPr lang="es-ES" sz="20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s-ES" sz="2000" b="1" i="1" dirty="0" err="1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clause</a:t>
            </a:r>
            <a:endParaRPr lang="es-ES" sz="2000" b="1" i="1" dirty="0">
              <a:solidFill>
                <a:schemeClr val="accent2"/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endParaRPr lang="es-ES" sz="2000" b="1" i="1" dirty="0">
              <a:solidFill>
                <a:schemeClr val="accent2"/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r>
              <a:rPr lang="es-E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Artículo 7</a:t>
            </a:r>
          </a:p>
          <a:p>
            <a:pPr lvl="1" algn="just"/>
            <a:r>
              <a:rPr lang="es-E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Investigaciones voluntarias por iniciativa propia y cumplimiento del Derecho</a:t>
            </a:r>
          </a:p>
          <a:p>
            <a:pPr lvl="1" algn="just"/>
            <a:endParaRPr lang="es-ES" sz="2200" b="1" i="1" dirty="0">
              <a:solidFill>
                <a:schemeClr val="tx1">
                  <a:lumMod val="50000"/>
                  <a:lumOff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r>
              <a:rPr lang="es-E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No se considerará que los prestadores de servicios intermediarios no reúnen las condiciones para acogerse a las exenciones de responsabilidad a que se refieren los artículos 4, 5 y 6 por la única razón de que realicen, de buena fe y de modo diligente, investigaciones por iniciativa propia de forma voluntaria, o adopten medidas con el fin de detectar, identificar y retirar contenidos ilícitos, o bloquear el acceso a estos, o adoptar las medidas necesarias para cumplir los requisitos del Derecho de la Unión y del Derecho nacional en cumplimiento del Derecho de la Unión, incluidos los requisitos establecidos en el presente Reglamento.</a:t>
            </a:r>
          </a:p>
          <a:p>
            <a:pPr algn="just"/>
            <a:endParaRPr lang="es-ES" sz="2500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_tradnl" sz="2000" b="1" dirty="0">
              <a:solidFill>
                <a:schemeClr val="accent1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7262192" y="6362700"/>
            <a:ext cx="43202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i="1" dirty="0">
                <a:latin typeface="Times New Roman" charset="0"/>
                <a:ea typeface="Times New Roman" charset="0"/>
                <a:cs typeface="Times New Roman" charset="0"/>
              </a:rPr>
              <a:t>© Teresa Rodríguez de las Heras </a:t>
            </a:r>
            <a:r>
              <a:rPr lang="de-DE" sz="1500" i="1" dirty="0" err="1">
                <a:latin typeface="Times New Roman" charset="0"/>
                <a:ea typeface="Times New Roman" charset="0"/>
                <a:cs typeface="Times New Roman" charset="0"/>
              </a:rPr>
              <a:t>Ballell</a:t>
            </a:r>
            <a:endParaRPr lang="es-ES_tradnl" sz="15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020414" y="304800"/>
            <a:ext cx="6241778" cy="47705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2"/>
                </a:solidFill>
                <a:latin typeface="Times New Roman" charset="0"/>
                <a:ea typeface="Times New Roman" charset="0"/>
                <a:cs typeface="Times New Roman" charset="0"/>
              </a:rPr>
              <a:t>CUESTIONES CLAVE</a:t>
            </a:r>
          </a:p>
        </p:txBody>
      </p:sp>
    </p:spTree>
    <p:extLst>
      <p:ext uri="{BB962C8B-B14F-4D97-AF65-F5344CB8AC3E}">
        <p14:creationId xmlns:p14="http://schemas.microsoft.com/office/powerpoint/2010/main" val="4109918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"/>
          <p:cNvSpPr/>
          <p:nvPr/>
        </p:nvSpPr>
        <p:spPr>
          <a:xfrm>
            <a:off x="-677797" y="2305455"/>
            <a:ext cx="6523241" cy="3715966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2"/>
          </a:solidFill>
          <a:ln w="127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Garamond" panose="02020404030301010803" pitchFamily="18" charset="0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"/>
          <p:cNvSpPr/>
          <p:nvPr/>
        </p:nvSpPr>
        <p:spPr>
          <a:xfrm>
            <a:off x="-292442" y="5904689"/>
            <a:ext cx="3375498" cy="116732"/>
          </a:xfrm>
          <a:prstGeom prst="rect">
            <a:avLst/>
          </a:prstGeom>
          <a:solidFill>
            <a:schemeClr val="accent2"/>
          </a:solidFill>
          <a:ln w="127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Garamond" panose="02020404030301010803" pitchFamily="18" charset="0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"/>
          <p:cNvSpPr txBox="1"/>
          <p:nvPr/>
        </p:nvSpPr>
        <p:spPr>
          <a:xfrm>
            <a:off x="861567" y="2093843"/>
            <a:ext cx="3700035" cy="36929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Garamond" panose="02020404030301010803" pitchFamily="18" charset="0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"/>
          <p:cNvSpPr txBox="1"/>
          <p:nvPr/>
        </p:nvSpPr>
        <p:spPr>
          <a:xfrm>
            <a:off x="967409" y="437322"/>
            <a:ext cx="10442713" cy="40011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2000"/>
              <a:buFont typeface="Arial"/>
              <a:buNone/>
            </a:pPr>
            <a:r>
              <a:rPr lang="es-ES" sz="2000" b="1" i="0" u="none" strike="noStrike" cap="none" dirty="0">
                <a:solidFill>
                  <a:srgbClr val="2F5496"/>
                </a:solidFill>
                <a:latin typeface="Garamond" panose="02020404030301010803" pitchFamily="18" charset="0"/>
                <a:ea typeface="Arial"/>
                <a:cs typeface="Arial"/>
                <a:sym typeface="Arial"/>
              </a:rPr>
              <a:t>La segunda generación de la transformación digital</a:t>
            </a:r>
            <a:endParaRPr sz="1800" b="0" i="0" u="none" strike="noStrike" cap="none" dirty="0">
              <a:solidFill>
                <a:schemeClr val="dk1"/>
              </a:solidFill>
              <a:latin typeface="Garamond" panose="02020404030301010803" pitchFamily="18" charset="0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"/>
          <p:cNvSpPr txBox="1"/>
          <p:nvPr/>
        </p:nvSpPr>
        <p:spPr>
          <a:xfrm>
            <a:off x="4109935" y="1059268"/>
            <a:ext cx="3559226" cy="1246455"/>
          </a:xfrm>
          <a:prstGeom prst="rect">
            <a:avLst/>
          </a:prstGeom>
          <a:noFill/>
          <a:ln w="9525" cap="flat" cmpd="sng">
            <a:solidFill>
              <a:srgbClr val="1F38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2000"/>
              <a:buFont typeface="Arial"/>
              <a:buNone/>
            </a:pPr>
            <a:r>
              <a:rPr lang="es-ES" sz="2500" b="1" i="0" u="none" strike="noStrike" cap="none" dirty="0">
                <a:solidFill>
                  <a:srgbClr val="1F3864"/>
                </a:solidFill>
                <a:latin typeface="Garamond" panose="02020404030301010803" pitchFamily="18" charset="0"/>
                <a:ea typeface="Arial"/>
                <a:cs typeface="Arial"/>
                <a:sym typeface="Arial"/>
              </a:rPr>
              <a:t>Repensar el marco jurídico para la “vida en digital”</a:t>
            </a:r>
            <a:endParaRPr sz="2500" b="0" i="0" u="none" strike="noStrike" cap="none" dirty="0">
              <a:solidFill>
                <a:schemeClr val="dk1"/>
              </a:solidFill>
              <a:latin typeface="Garamond" panose="02020404030301010803" pitchFamily="18" charset="0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04;p2">
            <a:extLst>
              <a:ext uri="{FF2B5EF4-FFF2-40B4-BE49-F238E27FC236}">
                <a16:creationId xmlns:a16="http://schemas.microsoft.com/office/drawing/2014/main" id="{A149A62C-AD18-0E4A-BF83-79CD504860EC}"/>
              </a:ext>
            </a:extLst>
          </p:cNvPr>
          <p:cNvSpPr txBox="1"/>
          <p:nvPr/>
        </p:nvSpPr>
        <p:spPr>
          <a:xfrm>
            <a:off x="-677797" y="2093843"/>
            <a:ext cx="3248368" cy="381084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11;p2">
            <a:extLst>
              <a:ext uri="{FF2B5EF4-FFF2-40B4-BE49-F238E27FC236}">
                <a16:creationId xmlns:a16="http://schemas.microsoft.com/office/drawing/2014/main" id="{502C1074-47DB-454F-82C1-927B0F9F038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1206" y="2587351"/>
            <a:ext cx="1224542" cy="7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09;p2">
            <a:extLst>
              <a:ext uri="{FF2B5EF4-FFF2-40B4-BE49-F238E27FC236}">
                <a16:creationId xmlns:a16="http://schemas.microsoft.com/office/drawing/2014/main" id="{928D1EEA-D2C6-7841-9C39-09A25EA5003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2190" y="1601656"/>
            <a:ext cx="1224542" cy="7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12;p2" descr="Resultado de imagen de recomendaciones tripadvisor">
            <a:extLst>
              <a:ext uri="{FF2B5EF4-FFF2-40B4-BE49-F238E27FC236}">
                <a16:creationId xmlns:a16="http://schemas.microsoft.com/office/drawing/2014/main" id="{8EE7CB2F-B5E8-EE4E-808B-89DC9C8EDFE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74155" y="1775241"/>
            <a:ext cx="1411087" cy="914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110;p2">
            <a:extLst>
              <a:ext uri="{FF2B5EF4-FFF2-40B4-BE49-F238E27FC236}">
                <a16:creationId xmlns:a16="http://schemas.microsoft.com/office/drawing/2014/main" id="{722ED23A-79DB-924B-B2E4-26BE3000B89F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37415" y="2905203"/>
            <a:ext cx="1288314" cy="814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113;p2" descr="Resultado de imagen de ranking best sellers">
            <a:extLst>
              <a:ext uri="{FF2B5EF4-FFF2-40B4-BE49-F238E27FC236}">
                <a16:creationId xmlns:a16="http://schemas.microsoft.com/office/drawing/2014/main" id="{F0B3529B-2AD2-2740-9B30-141EB9857FC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870915" y="4078528"/>
            <a:ext cx="1733132" cy="855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114;p2" descr="Imagen relacionada">
            <a:extLst>
              <a:ext uri="{FF2B5EF4-FFF2-40B4-BE49-F238E27FC236}">
                <a16:creationId xmlns:a16="http://schemas.microsoft.com/office/drawing/2014/main" id="{61804F73-49F1-FC43-989B-C5D050E27216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67132" y="3509011"/>
            <a:ext cx="1411087" cy="788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Qué es el Metaverso del que tanto habla Facebook (ahora Meta)? Te lo  explicamos">
            <a:extLst>
              <a:ext uri="{FF2B5EF4-FFF2-40B4-BE49-F238E27FC236}">
                <a16:creationId xmlns:a16="http://schemas.microsoft.com/office/drawing/2014/main" id="{91F331B6-0138-A248-B8C5-175CAE5AC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728" y="1021556"/>
            <a:ext cx="2832811" cy="159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Metaverso per e-commerce? Il futuro delle vendite online - Kubeitalia |  Agenzia Comunicazione Pubblicità Marketing | Catania - Sicilia">
            <a:extLst>
              <a:ext uri="{FF2B5EF4-FFF2-40B4-BE49-F238E27FC236}">
                <a16:creationId xmlns:a16="http://schemas.microsoft.com/office/drawing/2014/main" id="{83621FEA-01F6-9D45-8E02-4E1F46CBE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869" y="2802003"/>
            <a:ext cx="3421626" cy="1776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¿Qué es el metaverso y por qué el &amp;quot;nuevo Internet&amp;quot; no llegará de un día para el otro?">
            <a:extLst>
              <a:ext uri="{FF2B5EF4-FFF2-40B4-BE49-F238E27FC236}">
                <a16:creationId xmlns:a16="http://schemas.microsoft.com/office/drawing/2014/main" id="{21C2C4CB-F0D1-2344-A8D8-F01BDF8E71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728" y="4669400"/>
            <a:ext cx="3462272" cy="194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605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/>
          <p:cNvSpPr/>
          <p:nvPr/>
        </p:nvSpPr>
        <p:spPr>
          <a:xfrm>
            <a:off x="914400" y="976603"/>
            <a:ext cx="10560881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1). TRANSICIÓN DE LA DCE A LA DSA: qué novedades hay </a:t>
            </a: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r>
              <a:rPr lang="es-ES" sz="2000" b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A). </a:t>
            </a:r>
            <a:r>
              <a:rPr lang="es-ES" sz="20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Good </a:t>
            </a:r>
            <a:r>
              <a:rPr lang="es-ES" sz="2000" b="1" i="1" dirty="0" err="1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samaritan</a:t>
            </a:r>
            <a:r>
              <a:rPr lang="es-ES" sz="20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s-ES" sz="2000" b="1" i="1" dirty="0" err="1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clause</a:t>
            </a:r>
            <a:endParaRPr lang="es-ES" sz="2000" b="1" i="1" dirty="0">
              <a:solidFill>
                <a:schemeClr val="accent2"/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endParaRPr lang="es-ES" sz="2000" b="1" i="1" dirty="0">
              <a:solidFill>
                <a:schemeClr val="accent2"/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r>
              <a:rPr lang="es-ES" sz="2000" b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B). Artículo 6(3) DSA: apariencia/percepción </a:t>
            </a:r>
          </a:p>
          <a:p>
            <a:pPr lvl="1" algn="just"/>
            <a:endParaRPr lang="es-ES" sz="2000" b="1" dirty="0">
              <a:solidFill>
                <a:schemeClr val="accent2"/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r>
              <a:rPr lang="es-ES_tradnl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El apartado 1 no se aplicará con respecto a la responsabilidad, en virtud del Derecho en materia de protección de los consumidores, de las plataformas en línea que permitan que los consumidores celebren contratos a distancia con comerciantes, cuando dicha plataforma en línea presente el elemento de información concreto, o haga posible de otro modo la transacción concreta de que se trate, de manera que pueda inducir a un consumidor medio a creer que esa información, o el producto o servicio que sea el objeto de la transacción, se proporcione por la propia plataforma en línea o por un destinatario del servicio que actúe bajo su autoridad o control.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7262192" y="6362700"/>
            <a:ext cx="43202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i="1" dirty="0">
                <a:latin typeface="Times New Roman" charset="0"/>
                <a:ea typeface="Times New Roman" charset="0"/>
                <a:cs typeface="Times New Roman" charset="0"/>
              </a:rPr>
              <a:t>© Teresa Rodríguez de las Heras </a:t>
            </a:r>
            <a:r>
              <a:rPr lang="de-DE" sz="1500" i="1" dirty="0" err="1">
                <a:latin typeface="Times New Roman" charset="0"/>
                <a:ea typeface="Times New Roman" charset="0"/>
                <a:cs typeface="Times New Roman" charset="0"/>
              </a:rPr>
              <a:t>Ballell</a:t>
            </a:r>
            <a:endParaRPr lang="es-ES_tradnl" sz="15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020414" y="304800"/>
            <a:ext cx="6241778" cy="47705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2"/>
                </a:solidFill>
                <a:latin typeface="Times New Roman" charset="0"/>
                <a:ea typeface="Times New Roman" charset="0"/>
                <a:cs typeface="Times New Roman" charset="0"/>
              </a:rPr>
              <a:t>CUESTIONES CLAVE</a:t>
            </a:r>
          </a:p>
        </p:txBody>
      </p:sp>
    </p:spTree>
    <p:extLst>
      <p:ext uri="{BB962C8B-B14F-4D97-AF65-F5344CB8AC3E}">
        <p14:creationId xmlns:p14="http://schemas.microsoft.com/office/powerpoint/2010/main" val="641058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/>
          <p:cNvSpPr/>
          <p:nvPr/>
        </p:nvSpPr>
        <p:spPr>
          <a:xfrm>
            <a:off x="914400" y="976603"/>
            <a:ext cx="10560881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1). TRANSICIÓN DE LA DCE A LA DSA: qué novedades hay </a:t>
            </a: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r>
              <a:rPr lang="es-ES" sz="2000" b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A). </a:t>
            </a:r>
            <a:r>
              <a:rPr lang="es-ES" sz="20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Good </a:t>
            </a:r>
            <a:r>
              <a:rPr lang="es-ES" sz="2000" b="1" i="1" dirty="0" err="1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samaritan</a:t>
            </a:r>
            <a:r>
              <a:rPr lang="es-ES" sz="20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s-ES" sz="2000" b="1" i="1" dirty="0" err="1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clause</a:t>
            </a:r>
            <a:endParaRPr lang="es-ES" sz="2000" b="1" i="1" dirty="0">
              <a:solidFill>
                <a:schemeClr val="accent2"/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endParaRPr lang="es-ES" sz="2000" b="1" i="1" dirty="0">
              <a:solidFill>
                <a:schemeClr val="accent2"/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r>
              <a:rPr lang="es-ES" sz="2000" b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B). Artículo 6(3) DSA: apariencia/percepción </a:t>
            </a:r>
          </a:p>
          <a:p>
            <a:pPr lvl="1" algn="just"/>
            <a:endParaRPr lang="es-ES" sz="2000" b="1" dirty="0">
              <a:solidFill>
                <a:schemeClr val="accent2"/>
              </a:solidFill>
              <a:latin typeface="Garamond" charset="0"/>
              <a:ea typeface="Garamond" charset="0"/>
              <a:cs typeface="Garamond" charset="0"/>
            </a:endParaRPr>
          </a:p>
          <a:p>
            <a:pPr lvl="1" algn="just"/>
            <a:r>
              <a:rPr lang="es-ES" sz="2000" b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C). Role activo: decisiones del TJUE</a:t>
            </a: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r>
              <a:rPr lang="es-ES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2). ARMONIZACIÓN POR REGLAMENTO </a:t>
            </a:r>
          </a:p>
          <a:p>
            <a:pPr algn="just"/>
            <a:endParaRPr lang="es-ES" sz="2500" b="1" dirty="0">
              <a:solidFill>
                <a:schemeClr val="accent1"/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r>
              <a:rPr lang="es-ES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3). OBLIGACIONES ESCALONADAS para las plataformas </a:t>
            </a:r>
          </a:p>
          <a:p>
            <a:pPr algn="just"/>
            <a:endParaRPr lang="es-ES" sz="2500" b="1" dirty="0">
              <a:solidFill>
                <a:schemeClr val="accent1"/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_tradnl" sz="2000" b="1" dirty="0">
              <a:solidFill>
                <a:schemeClr val="accent1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7262192" y="6362700"/>
            <a:ext cx="43202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i="1" dirty="0">
                <a:latin typeface="Times New Roman" charset="0"/>
                <a:ea typeface="Times New Roman" charset="0"/>
                <a:cs typeface="Times New Roman" charset="0"/>
              </a:rPr>
              <a:t>© Teresa Rodríguez de las Heras </a:t>
            </a:r>
            <a:r>
              <a:rPr lang="de-DE" sz="1500" i="1" dirty="0" err="1">
                <a:latin typeface="Times New Roman" charset="0"/>
                <a:ea typeface="Times New Roman" charset="0"/>
                <a:cs typeface="Times New Roman" charset="0"/>
              </a:rPr>
              <a:t>Ballell</a:t>
            </a:r>
            <a:endParaRPr lang="es-ES_tradnl" sz="15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020414" y="304800"/>
            <a:ext cx="6241778" cy="47705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2"/>
                </a:solidFill>
                <a:latin typeface="Times New Roman" charset="0"/>
                <a:ea typeface="Times New Roman" charset="0"/>
                <a:cs typeface="Times New Roman" charset="0"/>
              </a:rPr>
              <a:t>CUESTIONES CLAVE</a:t>
            </a:r>
          </a:p>
        </p:txBody>
      </p:sp>
    </p:spTree>
    <p:extLst>
      <p:ext uri="{BB962C8B-B14F-4D97-AF65-F5344CB8AC3E}">
        <p14:creationId xmlns:p14="http://schemas.microsoft.com/office/powerpoint/2010/main" val="3305096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00" y="4576764"/>
            <a:ext cx="105568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4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364" y="4518025"/>
            <a:ext cx="1057275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5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614" y="4459288"/>
            <a:ext cx="1055687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6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039" y="4505325"/>
            <a:ext cx="1055687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0" y="4419600"/>
            <a:ext cx="1055688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ector recto 6"/>
          <p:cNvCxnSpPr>
            <a:cxnSpLocks noChangeShapeType="1"/>
          </p:cNvCxnSpPr>
          <p:nvPr/>
        </p:nvCxnSpPr>
        <p:spPr bwMode="auto">
          <a:xfrm flipV="1">
            <a:off x="3813176" y="3267076"/>
            <a:ext cx="1541463" cy="115252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Conector recto 7"/>
          <p:cNvCxnSpPr>
            <a:cxnSpLocks noChangeShapeType="1"/>
          </p:cNvCxnSpPr>
          <p:nvPr/>
        </p:nvCxnSpPr>
        <p:spPr bwMode="auto">
          <a:xfrm>
            <a:off x="6669088" y="3267076"/>
            <a:ext cx="1839912" cy="1192213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Conector recto 8"/>
          <p:cNvCxnSpPr>
            <a:cxnSpLocks noChangeShapeType="1"/>
          </p:cNvCxnSpPr>
          <p:nvPr/>
        </p:nvCxnSpPr>
        <p:spPr bwMode="auto">
          <a:xfrm flipH="1">
            <a:off x="5016500" y="3440113"/>
            <a:ext cx="596900" cy="1136650"/>
          </a:xfrm>
          <a:prstGeom prst="line">
            <a:avLst/>
          </a:prstGeom>
          <a:noFill/>
          <a:ln w="57150">
            <a:solidFill>
              <a:srgbClr val="008000"/>
            </a:solidFill>
            <a:prstDash val="dot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Conector recto 9"/>
          <p:cNvCxnSpPr>
            <a:cxnSpLocks noChangeShapeType="1"/>
          </p:cNvCxnSpPr>
          <p:nvPr/>
        </p:nvCxnSpPr>
        <p:spPr bwMode="auto">
          <a:xfrm flipH="1">
            <a:off x="6021389" y="3440113"/>
            <a:ext cx="73025" cy="1136650"/>
          </a:xfrm>
          <a:prstGeom prst="line">
            <a:avLst/>
          </a:prstGeom>
          <a:noFill/>
          <a:ln w="57150">
            <a:solidFill>
              <a:srgbClr val="008000"/>
            </a:solidFill>
            <a:prstDash val="dot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Conector recto 10"/>
          <p:cNvCxnSpPr>
            <a:cxnSpLocks noChangeShapeType="1"/>
          </p:cNvCxnSpPr>
          <p:nvPr/>
        </p:nvCxnSpPr>
        <p:spPr bwMode="auto">
          <a:xfrm>
            <a:off x="6351589" y="3440113"/>
            <a:ext cx="820737" cy="1065212"/>
          </a:xfrm>
          <a:prstGeom prst="line">
            <a:avLst/>
          </a:prstGeom>
          <a:noFill/>
          <a:ln w="57150">
            <a:solidFill>
              <a:srgbClr val="008000"/>
            </a:solidFill>
            <a:prstDash val="dot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Elipse 11"/>
          <p:cNvSpPr>
            <a:spLocks noChangeArrowheads="1"/>
          </p:cNvSpPr>
          <p:nvPr/>
        </p:nvSpPr>
        <p:spPr bwMode="auto">
          <a:xfrm>
            <a:off x="3071814" y="5556250"/>
            <a:ext cx="6124575" cy="357188"/>
          </a:xfrm>
          <a:prstGeom prst="ellipse">
            <a:avLst/>
          </a:prstGeom>
          <a:solidFill>
            <a:srgbClr val="95B3D7"/>
          </a:soli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s-ES">
              <a:solidFill>
                <a:schemeClr val="lt1"/>
              </a:solidFill>
            </a:endParaRPr>
          </a:p>
        </p:txBody>
      </p:sp>
      <p:sp>
        <p:nvSpPr>
          <p:cNvPr id="69644" name="CuadroTexto 12"/>
          <p:cNvSpPr txBox="1">
            <a:spLocks noChangeArrowheads="1"/>
          </p:cNvSpPr>
          <p:nvPr/>
        </p:nvSpPr>
        <p:spPr bwMode="auto">
          <a:xfrm>
            <a:off x="4151314" y="5527675"/>
            <a:ext cx="3908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_tradnl" sz="2000" b="1">
                <a:solidFill>
                  <a:srgbClr val="008000"/>
                </a:solidFill>
                <a:latin typeface="Arial" charset="0"/>
              </a:rPr>
              <a:t>COMMUNITY POLICY </a:t>
            </a:r>
          </a:p>
        </p:txBody>
      </p:sp>
      <p:sp>
        <p:nvSpPr>
          <p:cNvPr id="14" name="Flecha curvada hacia la derecha 13"/>
          <p:cNvSpPr>
            <a:spLocks noChangeArrowheads="1"/>
          </p:cNvSpPr>
          <p:nvPr/>
        </p:nvSpPr>
        <p:spPr bwMode="auto">
          <a:xfrm rot="3240489">
            <a:off x="3732213" y="2143126"/>
            <a:ext cx="531813" cy="2874962"/>
          </a:xfrm>
          <a:prstGeom prst="curvedRightArrow">
            <a:avLst>
              <a:gd name="adj1" fmla="val 24978"/>
              <a:gd name="adj2" fmla="val 50005"/>
              <a:gd name="adj3" fmla="val 25000"/>
            </a:avLst>
          </a:prstGeom>
          <a:solidFill>
            <a:srgbClr val="95B3D7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949991" y="2476572"/>
            <a:ext cx="356485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REGLAS INTERNAS</a:t>
            </a:r>
          </a:p>
          <a:p>
            <a:pPr marL="285750" indent="-285750" algn="just" eaLnBrk="1" hangingPunct="1">
              <a:buFontTx/>
              <a:buChar char="-"/>
              <a:defRPr/>
            </a:pPr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Códigos de conducta</a:t>
            </a:r>
          </a:p>
          <a:p>
            <a:pPr marL="285750" indent="-285750" algn="just" eaLnBrk="1" hangingPunct="1">
              <a:buFontTx/>
              <a:buChar char="-"/>
              <a:defRPr/>
            </a:pPr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Reglas de negociación</a:t>
            </a:r>
          </a:p>
          <a:p>
            <a:pPr marL="285750" indent="-285750" algn="just" eaLnBrk="1" hangingPunct="1">
              <a:buFontTx/>
              <a:buChar char="-"/>
              <a:defRPr/>
            </a:pPr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Propiedad industrial/PI</a:t>
            </a:r>
          </a:p>
          <a:p>
            <a:pPr marL="285750" indent="-285750" algn="just" eaLnBrk="1" hangingPunct="1">
              <a:buFontTx/>
              <a:buChar char="-"/>
              <a:defRPr/>
            </a:pPr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Privacidad  </a:t>
            </a:r>
          </a:p>
          <a:p>
            <a:pPr marL="285750" indent="-285750" algn="just" eaLnBrk="1" hangingPunct="1">
              <a:buFontTx/>
              <a:buChar char="-"/>
              <a:defRPr/>
            </a:pPr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Cumplimiento</a:t>
            </a:r>
          </a:p>
          <a:p>
            <a:pPr marL="285750" indent="-285750" algn="just" eaLnBrk="1" hangingPunct="1">
              <a:buFontTx/>
              <a:buChar char="-"/>
              <a:defRPr/>
            </a:pPr>
            <a:r>
              <a:rPr lang="es-ES" sz="1600" b="1" dirty="0">
                <a:solidFill>
                  <a:schemeClr val="accent1">
                    <a:lumMod val="7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Remedios </a:t>
            </a:r>
          </a:p>
          <a:p>
            <a:pPr marL="285750" indent="-285750" algn="just" eaLnBrk="1" hangingPunct="1">
              <a:buFontTx/>
              <a:buChar char="-"/>
              <a:defRPr/>
            </a:pPr>
            <a:endParaRPr lang="es-ES" sz="1600" b="1" dirty="0">
              <a:solidFill>
                <a:schemeClr val="accent1">
                  <a:lumMod val="7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Flecha curvada hacia arriba 15"/>
          <p:cNvSpPr>
            <a:spLocks noChangeArrowheads="1"/>
          </p:cNvSpPr>
          <p:nvPr/>
        </p:nvSpPr>
        <p:spPr bwMode="auto">
          <a:xfrm rot="-8734326">
            <a:off x="6783388" y="3152776"/>
            <a:ext cx="2717800" cy="582613"/>
          </a:xfrm>
          <a:prstGeom prst="curvedUpArrow">
            <a:avLst>
              <a:gd name="adj1" fmla="val 24987"/>
              <a:gd name="adj2" fmla="val 49996"/>
              <a:gd name="adj3" fmla="val 25000"/>
            </a:avLst>
          </a:prstGeom>
          <a:solidFill>
            <a:srgbClr val="77933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69648" name="CuadroTexto 16"/>
          <p:cNvSpPr txBox="1">
            <a:spLocks noChangeArrowheads="1"/>
          </p:cNvSpPr>
          <p:nvPr/>
        </p:nvSpPr>
        <p:spPr bwMode="auto">
          <a:xfrm>
            <a:off x="8039238" y="2612590"/>
            <a:ext cx="293119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_tradnl" sz="1600" b="1" dirty="0">
                <a:solidFill>
                  <a:srgbClr val="008000"/>
                </a:solidFill>
                <a:latin typeface="Times New Roman" charset="0"/>
                <a:ea typeface="Times New Roman" charset="0"/>
                <a:cs typeface="Times New Roman" charset="0"/>
              </a:rPr>
              <a:t>(algunos modelos) participación ‘DEMOCRÁTICA’</a:t>
            </a:r>
          </a:p>
        </p:txBody>
      </p:sp>
      <p:pic>
        <p:nvPicPr>
          <p:cNvPr id="69649" name="Imagen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4" y="2362201"/>
            <a:ext cx="1436687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50" name="Text Box 20"/>
          <p:cNvSpPr txBox="1">
            <a:spLocks noChangeArrowheads="1"/>
          </p:cNvSpPr>
          <p:nvPr/>
        </p:nvSpPr>
        <p:spPr bwMode="auto">
          <a:xfrm>
            <a:off x="1885951" y="1006775"/>
            <a:ext cx="8496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_tradnl" sz="2400" b="1" dirty="0">
                <a:solidFill>
                  <a:srgbClr val="008000"/>
                </a:solidFill>
                <a:latin typeface="Times New Roman" charset="0"/>
                <a:ea typeface="Times New Roman" charset="0"/>
                <a:cs typeface="Times New Roman" charset="0"/>
              </a:rPr>
              <a:t>MODERACIÓN DE CONTENIDO</a:t>
            </a:r>
          </a:p>
        </p:txBody>
      </p:sp>
    </p:spTree>
    <p:extLst>
      <p:ext uri="{BB962C8B-B14F-4D97-AF65-F5344CB8AC3E}">
        <p14:creationId xmlns:p14="http://schemas.microsoft.com/office/powerpoint/2010/main" val="1201623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5" name="Group 4"/>
          <p:cNvGrpSpPr>
            <a:grpSpLocks noChangeAspect="1"/>
          </p:cNvGrpSpPr>
          <p:nvPr/>
        </p:nvGrpSpPr>
        <p:grpSpPr bwMode="auto">
          <a:xfrm>
            <a:off x="1271588" y="1412875"/>
            <a:ext cx="9144001" cy="5329238"/>
            <a:chOff x="2274" y="1605"/>
            <a:chExt cx="7200" cy="4320"/>
          </a:xfrm>
        </p:grpSpPr>
        <p:sp>
          <p:nvSpPr>
            <p:cNvPr id="67588" name="AutoShape 5"/>
            <p:cNvSpPr>
              <a:spLocks noChangeAspect="1" noChangeArrowheads="1"/>
            </p:cNvSpPr>
            <p:nvPr/>
          </p:nvSpPr>
          <p:spPr bwMode="auto">
            <a:xfrm>
              <a:off x="2274" y="1605"/>
              <a:ext cx="72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800">
                <a:latin typeface="Arial" charset="0"/>
              </a:endParaRPr>
            </a:p>
          </p:txBody>
        </p:sp>
        <p:sp>
          <p:nvSpPr>
            <p:cNvPr id="67589" name="Oval 6"/>
            <p:cNvSpPr>
              <a:spLocks noChangeArrowheads="1"/>
            </p:cNvSpPr>
            <p:nvPr/>
          </p:nvSpPr>
          <p:spPr bwMode="auto">
            <a:xfrm>
              <a:off x="5491" y="1759"/>
              <a:ext cx="1072" cy="772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800">
                <a:latin typeface="Arial" charset="0"/>
              </a:endParaRPr>
            </a:p>
          </p:txBody>
        </p:sp>
        <p:sp>
          <p:nvSpPr>
            <p:cNvPr id="67590" name="Oval 7"/>
            <p:cNvSpPr>
              <a:spLocks noChangeArrowheads="1"/>
            </p:cNvSpPr>
            <p:nvPr/>
          </p:nvSpPr>
          <p:spPr bwMode="auto">
            <a:xfrm>
              <a:off x="3193" y="3765"/>
              <a:ext cx="613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800">
                <a:latin typeface="Arial" charset="0"/>
              </a:endParaRPr>
            </a:p>
          </p:txBody>
        </p:sp>
        <p:sp>
          <p:nvSpPr>
            <p:cNvPr id="67591" name="Oval 8"/>
            <p:cNvSpPr>
              <a:spLocks noChangeArrowheads="1"/>
            </p:cNvSpPr>
            <p:nvPr/>
          </p:nvSpPr>
          <p:spPr bwMode="auto">
            <a:xfrm>
              <a:off x="4725" y="4691"/>
              <a:ext cx="613" cy="61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800">
                <a:latin typeface="Arial" charset="0"/>
              </a:endParaRPr>
            </a:p>
          </p:txBody>
        </p:sp>
        <p:sp>
          <p:nvSpPr>
            <p:cNvPr id="67592" name="Oval 9"/>
            <p:cNvSpPr>
              <a:spLocks noChangeArrowheads="1"/>
            </p:cNvSpPr>
            <p:nvPr/>
          </p:nvSpPr>
          <p:spPr bwMode="auto">
            <a:xfrm>
              <a:off x="7023" y="4691"/>
              <a:ext cx="614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800">
                <a:latin typeface="Arial" charset="0"/>
              </a:endParaRPr>
            </a:p>
          </p:txBody>
        </p:sp>
        <p:sp>
          <p:nvSpPr>
            <p:cNvPr id="67593" name="Oval 10"/>
            <p:cNvSpPr>
              <a:spLocks noChangeArrowheads="1"/>
            </p:cNvSpPr>
            <p:nvPr/>
          </p:nvSpPr>
          <p:spPr bwMode="auto">
            <a:xfrm>
              <a:off x="8555" y="3765"/>
              <a:ext cx="612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800">
                <a:latin typeface="Arial" charset="0"/>
              </a:endParaRPr>
            </a:p>
          </p:txBody>
        </p:sp>
        <p:sp>
          <p:nvSpPr>
            <p:cNvPr id="48137" name="Line 11"/>
            <p:cNvSpPr>
              <a:spLocks noChangeShapeType="1"/>
            </p:cNvSpPr>
            <p:nvPr/>
          </p:nvSpPr>
          <p:spPr bwMode="auto">
            <a:xfrm flipV="1">
              <a:off x="3807" y="2532"/>
              <a:ext cx="1685" cy="1234"/>
            </a:xfrm>
            <a:prstGeom prst="line">
              <a:avLst/>
            </a:prstGeom>
            <a:noFill/>
            <a:ln w="57150">
              <a:solidFill>
                <a:schemeClr val="accent3">
                  <a:lumMod val="60000"/>
                  <a:lumOff val="40000"/>
                </a:schemeClr>
              </a:solidFill>
              <a:round/>
              <a:headEnd type="triangle"/>
              <a:tailEnd type="none"/>
            </a:ln>
            <a:extLst>
              <a:ext uri="{909E8E84-426E-40dd-AFC4-6F175D3DCCD1}"/>
            </a:extLst>
          </p:spPr>
          <p:txBody>
            <a:bodyPr/>
            <a:lstStyle/>
            <a:p>
              <a:pPr eaLnBrk="1" hangingPunct="1">
                <a:defRPr/>
              </a:pPr>
              <a:endParaRPr lang="es-E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8138" name="Line 12"/>
            <p:cNvSpPr>
              <a:spLocks noChangeShapeType="1"/>
            </p:cNvSpPr>
            <p:nvPr/>
          </p:nvSpPr>
          <p:spPr bwMode="auto">
            <a:xfrm flipH="1">
              <a:off x="5185" y="2685"/>
              <a:ext cx="611" cy="1852"/>
            </a:xfrm>
            <a:prstGeom prst="line">
              <a:avLst/>
            </a:prstGeom>
            <a:noFill/>
            <a:ln w="57150">
              <a:solidFill>
                <a:schemeClr val="accent3">
                  <a:lumMod val="60000"/>
                  <a:lumOff val="40000"/>
                </a:schemeClr>
              </a:solidFill>
              <a:round/>
              <a:headEnd type="none"/>
              <a:tailEnd type="triangle"/>
            </a:ln>
            <a:extLst>
              <a:ext uri="{909E8E84-426E-40dd-AFC4-6F175D3DCCD1}"/>
            </a:extLst>
          </p:spPr>
          <p:txBody>
            <a:bodyPr/>
            <a:lstStyle/>
            <a:p>
              <a:pPr eaLnBrk="1" hangingPunct="1">
                <a:defRPr/>
              </a:pPr>
              <a:endParaRPr lang="es-E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8139" name="Line 13"/>
            <p:cNvSpPr>
              <a:spLocks noChangeShapeType="1"/>
            </p:cNvSpPr>
            <p:nvPr/>
          </p:nvSpPr>
          <p:spPr bwMode="auto">
            <a:xfrm>
              <a:off x="6257" y="2685"/>
              <a:ext cx="920" cy="1852"/>
            </a:xfrm>
            <a:prstGeom prst="line">
              <a:avLst/>
            </a:prstGeom>
            <a:noFill/>
            <a:ln w="57150">
              <a:solidFill>
                <a:schemeClr val="accent3">
                  <a:lumMod val="60000"/>
                  <a:lumOff val="40000"/>
                </a:schemeClr>
              </a:solidFill>
              <a:round/>
              <a:headEnd type="none"/>
              <a:tailEnd type="triangle"/>
            </a:ln>
            <a:extLst>
              <a:ext uri="{909E8E84-426E-40dd-AFC4-6F175D3DCCD1}"/>
            </a:extLst>
          </p:spPr>
          <p:txBody>
            <a:bodyPr/>
            <a:lstStyle/>
            <a:p>
              <a:pPr eaLnBrk="1" hangingPunct="1">
                <a:defRPr/>
              </a:pPr>
              <a:endParaRPr lang="es-E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8140" name="Line 14"/>
            <p:cNvSpPr>
              <a:spLocks noChangeShapeType="1"/>
            </p:cNvSpPr>
            <p:nvPr/>
          </p:nvSpPr>
          <p:spPr bwMode="auto">
            <a:xfrm>
              <a:off x="6717" y="2376"/>
              <a:ext cx="1840" cy="1390"/>
            </a:xfrm>
            <a:prstGeom prst="line">
              <a:avLst/>
            </a:prstGeom>
            <a:noFill/>
            <a:ln w="57150">
              <a:solidFill>
                <a:schemeClr val="accent3">
                  <a:lumMod val="60000"/>
                  <a:lumOff val="40000"/>
                </a:schemeClr>
              </a:solidFill>
              <a:round/>
              <a:headEnd type="none"/>
              <a:tailEnd type="triangle"/>
            </a:ln>
            <a:extLst>
              <a:ext uri="{909E8E84-426E-40dd-AFC4-6F175D3DCCD1}"/>
            </a:extLst>
          </p:spPr>
          <p:txBody>
            <a:bodyPr/>
            <a:lstStyle/>
            <a:p>
              <a:pPr eaLnBrk="1" hangingPunct="1">
                <a:defRPr/>
              </a:pPr>
              <a:endParaRPr lang="es-E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7598" name="Line 15"/>
            <p:cNvSpPr>
              <a:spLocks noChangeShapeType="1"/>
            </p:cNvSpPr>
            <p:nvPr/>
          </p:nvSpPr>
          <p:spPr bwMode="auto">
            <a:xfrm>
              <a:off x="3806" y="4382"/>
              <a:ext cx="766" cy="463"/>
            </a:xfrm>
            <a:prstGeom prst="line">
              <a:avLst/>
            </a:prstGeom>
            <a:noFill/>
            <a:ln w="57150" cmpd="thickThin">
              <a:solidFill>
                <a:srgbClr val="B9CD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7599" name="Line 16"/>
            <p:cNvSpPr>
              <a:spLocks noChangeShapeType="1"/>
            </p:cNvSpPr>
            <p:nvPr/>
          </p:nvSpPr>
          <p:spPr bwMode="auto">
            <a:xfrm>
              <a:off x="5491" y="5154"/>
              <a:ext cx="1379" cy="0"/>
            </a:xfrm>
            <a:prstGeom prst="line">
              <a:avLst/>
            </a:prstGeom>
            <a:noFill/>
            <a:ln w="76200" cmpd="tri">
              <a:solidFill>
                <a:srgbClr val="B9CD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7600" name="Line 17"/>
            <p:cNvSpPr>
              <a:spLocks noChangeShapeType="1"/>
            </p:cNvSpPr>
            <p:nvPr/>
          </p:nvSpPr>
          <p:spPr bwMode="auto">
            <a:xfrm flipV="1">
              <a:off x="7789" y="4382"/>
              <a:ext cx="766" cy="463"/>
            </a:xfrm>
            <a:prstGeom prst="line">
              <a:avLst/>
            </a:prstGeom>
            <a:noFill/>
            <a:ln w="76200" cmpd="tri">
              <a:solidFill>
                <a:srgbClr val="B9CD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8144" name="Line 18"/>
            <p:cNvSpPr>
              <a:spLocks noChangeShapeType="1"/>
            </p:cNvSpPr>
            <p:nvPr/>
          </p:nvSpPr>
          <p:spPr bwMode="auto">
            <a:xfrm>
              <a:off x="3959" y="4074"/>
              <a:ext cx="3064" cy="615"/>
            </a:xfrm>
            <a:prstGeom prst="line">
              <a:avLst/>
            </a:prstGeom>
            <a:noFill/>
            <a:ln w="76200" cmpd="tri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  <a:extLst>
              <a:ext uri="{909E8E84-426E-40dd-AFC4-6F175D3DCCD1}"/>
            </a:extLst>
          </p:spPr>
          <p:txBody>
            <a:bodyPr/>
            <a:lstStyle/>
            <a:p>
              <a:pPr eaLnBrk="1" hangingPunct="1">
                <a:defRPr/>
              </a:pPr>
              <a:endParaRPr lang="es-E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7602" name="Line 19"/>
            <p:cNvSpPr>
              <a:spLocks noChangeShapeType="1"/>
            </p:cNvSpPr>
            <p:nvPr/>
          </p:nvSpPr>
          <p:spPr bwMode="auto">
            <a:xfrm flipV="1">
              <a:off x="5491" y="4074"/>
              <a:ext cx="2911" cy="771"/>
            </a:xfrm>
            <a:prstGeom prst="line">
              <a:avLst/>
            </a:prstGeom>
            <a:noFill/>
            <a:ln w="76200" cmpd="tri">
              <a:solidFill>
                <a:srgbClr val="B9CDE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</p:grpSp>
      <p:sp>
        <p:nvSpPr>
          <p:cNvPr id="67586" name="Text Box 20"/>
          <p:cNvSpPr txBox="1">
            <a:spLocks noChangeArrowheads="1"/>
          </p:cNvSpPr>
          <p:nvPr/>
        </p:nvSpPr>
        <p:spPr bwMode="auto">
          <a:xfrm>
            <a:off x="1789748" y="741859"/>
            <a:ext cx="84963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_tradnl" sz="2400" b="1" dirty="0">
                <a:solidFill>
                  <a:srgbClr val="008000"/>
                </a:solidFill>
                <a:latin typeface="Times New Roman" charset="0"/>
                <a:ea typeface="Times New Roman" charset="0"/>
                <a:cs typeface="Times New Roman" charset="0"/>
              </a:rPr>
              <a:t>MODELOS CENTRALIZADOS DE MODERACIÓN DE CONTENIDO</a:t>
            </a:r>
          </a:p>
        </p:txBody>
      </p:sp>
      <p:sp>
        <p:nvSpPr>
          <p:cNvPr id="2" name="Flecha abajo 1"/>
          <p:cNvSpPr>
            <a:spLocks noChangeArrowheads="1"/>
          </p:cNvSpPr>
          <p:nvPr/>
        </p:nvSpPr>
        <p:spPr bwMode="auto">
          <a:xfrm>
            <a:off x="5808664" y="2708276"/>
            <a:ext cx="503237" cy="2016125"/>
          </a:xfrm>
          <a:prstGeom prst="downArrow">
            <a:avLst>
              <a:gd name="adj1" fmla="val 50000"/>
              <a:gd name="adj2" fmla="val 50005"/>
            </a:avLst>
          </a:prstGeom>
          <a:solidFill>
            <a:srgbClr val="008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s-ES">
              <a:solidFill>
                <a:schemeClr val="lt1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457C839-2497-8745-993E-E53F59348620}"/>
              </a:ext>
            </a:extLst>
          </p:cNvPr>
          <p:cNvSpPr txBox="1"/>
          <p:nvPr/>
        </p:nvSpPr>
        <p:spPr>
          <a:xfrm>
            <a:off x="4646028" y="6170946"/>
            <a:ext cx="333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Garamond" panose="02020404030301010803" pitchFamily="18" charset="0"/>
              </a:rPr>
              <a:t>© Teresa Rodríguez de las Heras </a:t>
            </a:r>
            <a:r>
              <a:rPr lang="es-ES" i="1" dirty="0" err="1">
                <a:latin typeface="Garamond" panose="02020404030301010803" pitchFamily="18" charset="0"/>
              </a:rPr>
              <a:t>Ballell</a:t>
            </a:r>
            <a:endParaRPr lang="es-ES" i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074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1904677" y="4705720"/>
            <a:ext cx="9000761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A). CONTROL / INFLUENCIA DECISIVA</a:t>
            </a:r>
          </a:p>
          <a:p>
            <a:pPr algn="ctr"/>
            <a:endParaRPr lang="es-ES_tradnl" b="1" dirty="0">
              <a:solidFill>
                <a:schemeClr val="accent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es-ES_tradnl" b="1" dirty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B). PARTE INTEGRAL </a:t>
            </a:r>
          </a:p>
          <a:p>
            <a:pPr algn="ctr"/>
            <a:endParaRPr lang="es-ES_tradnl" b="1" dirty="0">
              <a:solidFill>
                <a:schemeClr val="accent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es-ES_tradnl" b="1" dirty="0">
                <a:solidFill>
                  <a:schemeClr val="accent1"/>
                </a:solidFill>
                <a:latin typeface="Times New Roman" charset="0"/>
                <a:ea typeface="Times New Roman" charset="0"/>
                <a:cs typeface="Times New Roman" charset="0"/>
              </a:rPr>
              <a:t>C). CREACIÓN DE MERCADO 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914400" y="976603"/>
            <a:ext cx="10560881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500" b="1" i="1" dirty="0">
                <a:solidFill>
                  <a:schemeClr val="accent1">
                    <a:lumMod val="50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STJUE 12 Julio 2011, C-324/09</a:t>
            </a:r>
            <a:r>
              <a:rPr lang="en-US" sz="2500" i="1" dirty="0">
                <a:solidFill>
                  <a:schemeClr val="accent1">
                    <a:lumMod val="50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: </a:t>
            </a:r>
            <a:r>
              <a:rPr lang="en-US" sz="25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L’Oréal SA y </a:t>
            </a:r>
            <a:r>
              <a:rPr lang="en-US" sz="2500" b="1" i="1" dirty="0" err="1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Otros</a:t>
            </a:r>
            <a:r>
              <a:rPr lang="en-US" sz="25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 c. eBay International AG y </a:t>
            </a:r>
            <a:r>
              <a:rPr lang="en-US" sz="2500" b="1" i="1" dirty="0" err="1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Otros</a:t>
            </a:r>
            <a:endParaRPr lang="en-US" sz="2500" b="1" i="1" dirty="0">
              <a:solidFill>
                <a:schemeClr val="accent2"/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r>
              <a:rPr lang="en-US" sz="2000" i="1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s-ES_tradnl" sz="2000" i="1" dirty="0">
              <a:solidFill>
                <a:schemeClr val="accent1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just"/>
            <a:r>
              <a:rPr lang="es-ES_tradnl" sz="2000" i="1" dirty="0">
                <a:solidFill>
                  <a:schemeClr val="accent1">
                    <a:lumMod val="50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	‘</a:t>
            </a:r>
            <a:r>
              <a:rPr lang="es-ES_tradnl" sz="2000" b="1" i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Artículo 14 (1) de la Directiva 2000/31 debe interpretarse en el sentido de que se 	aplica al 	operador de un mercado 	electrónico cuando éste no ha desempeñado un </a:t>
            </a:r>
            <a:r>
              <a:rPr lang="es-ES_tradnl" sz="2000" b="1" i="1" u="sng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papel </a:t>
            </a:r>
            <a:r>
              <a:rPr lang="es-ES_tradnl" sz="20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	</a:t>
            </a:r>
            <a:r>
              <a:rPr lang="es-ES_tradnl" sz="2000" b="1" i="1" u="sng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activo </a:t>
            </a:r>
            <a:r>
              <a:rPr lang="es-ES_tradnl" sz="2000" b="1" i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	que le permita adquirir conocimiento o control de los datos almacenados. Este operador 	desempeña tal papel cuando presta una asistencia consistente, en particular, en optimizar la 	presentación de las ofertas de venta en cuestión o en promover tales ofertas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7262192" y="6362700"/>
            <a:ext cx="43202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i="1" dirty="0">
                <a:latin typeface="Times New Roman" charset="0"/>
                <a:ea typeface="Times New Roman" charset="0"/>
                <a:cs typeface="Times New Roman" charset="0"/>
              </a:rPr>
              <a:t>© Teresa Rodríguez de las Heras </a:t>
            </a:r>
            <a:r>
              <a:rPr lang="de-DE" sz="1500" i="1" dirty="0" err="1">
                <a:latin typeface="Times New Roman" charset="0"/>
                <a:ea typeface="Times New Roman" charset="0"/>
                <a:cs typeface="Times New Roman" charset="0"/>
              </a:rPr>
              <a:t>Ballell</a:t>
            </a:r>
            <a:endParaRPr lang="es-ES_tradnl" sz="15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020414" y="304800"/>
            <a:ext cx="6241778" cy="40011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>
                <a:solidFill>
                  <a:schemeClr val="accent2"/>
                </a:solidFill>
                <a:latin typeface="Times New Roman" charset="0"/>
                <a:ea typeface="Times New Roman" charset="0"/>
                <a:cs typeface="Times New Roman" charset="0"/>
              </a:rPr>
              <a:t>¿Son los operadores de plataformas intermediarios?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914399" y="4110739"/>
            <a:ext cx="1100545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500" b="1" i="1" dirty="0">
                <a:solidFill>
                  <a:schemeClr val="accent1">
                    <a:lumMod val="50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STJUE 20 Diciembre 2017, C-434/15: </a:t>
            </a:r>
            <a:r>
              <a:rPr lang="es-ES_tradnl" sz="25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Caso Uber.              ¿Caso </a:t>
            </a:r>
            <a:r>
              <a:rPr lang="es-ES_tradnl" sz="2500" b="1" i="1" dirty="0" err="1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AirBnB</a:t>
            </a:r>
            <a:r>
              <a:rPr lang="es-ES_tradnl" sz="2500" b="1" i="1" dirty="0">
                <a:solidFill>
                  <a:schemeClr val="accent2"/>
                </a:solidFill>
                <a:latin typeface="Garamond" charset="0"/>
                <a:ea typeface="Garamond" charset="0"/>
                <a:cs typeface="Garamond" charset="0"/>
              </a:rPr>
              <a:t> 2019?</a:t>
            </a:r>
          </a:p>
        </p:txBody>
      </p:sp>
      <p:sp>
        <p:nvSpPr>
          <p:cNvPr id="15" name="Flecha abajo 14"/>
          <p:cNvSpPr/>
          <p:nvPr/>
        </p:nvSpPr>
        <p:spPr>
          <a:xfrm>
            <a:off x="251791" y="2756452"/>
            <a:ext cx="662609" cy="1285461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Flecha derecha 1">
            <a:extLst>
              <a:ext uri="{FF2B5EF4-FFF2-40B4-BE49-F238E27FC236}">
                <a16:creationId xmlns:a16="http://schemas.microsoft.com/office/drawing/2014/main" id="{57265C5B-E1BE-D146-A432-E1804FD395D6}"/>
              </a:ext>
            </a:extLst>
          </p:cNvPr>
          <p:cNvSpPr/>
          <p:nvPr/>
        </p:nvSpPr>
        <p:spPr>
          <a:xfrm>
            <a:off x="7368933" y="4216561"/>
            <a:ext cx="740229" cy="30737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1212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36D8E5F7-BD95-004C-85B9-A91D0C96C43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54554" y="764381"/>
            <a:ext cx="9144001" cy="5329238"/>
            <a:chOff x="2274" y="1605"/>
            <a:chExt cx="7200" cy="4320"/>
          </a:xfrm>
        </p:grpSpPr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0B04FF57-D727-1D48-A2D0-67DB45AA522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74" y="1605"/>
              <a:ext cx="72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8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6" name="Oval 6">
              <a:extLst>
                <a:ext uri="{FF2B5EF4-FFF2-40B4-BE49-F238E27FC236}">
                  <a16:creationId xmlns:a16="http://schemas.microsoft.com/office/drawing/2014/main" id="{16DE97E5-54C3-7948-80A2-C10566D87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1" y="1759"/>
              <a:ext cx="1072" cy="772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8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7" name="Oval 7">
              <a:extLst>
                <a:ext uri="{FF2B5EF4-FFF2-40B4-BE49-F238E27FC236}">
                  <a16:creationId xmlns:a16="http://schemas.microsoft.com/office/drawing/2014/main" id="{9A3BB9CB-D3F6-CB4C-8507-FA7C2854A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3" y="3765"/>
              <a:ext cx="613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8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9A66BC78-54BE-5140-89CA-C3A43FD06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4691"/>
              <a:ext cx="613" cy="61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8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CE053D17-10BB-8C40-A1CF-DB8D02939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3" y="4691"/>
              <a:ext cx="614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8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0" name="Oval 10">
              <a:extLst>
                <a:ext uri="{FF2B5EF4-FFF2-40B4-BE49-F238E27FC236}">
                  <a16:creationId xmlns:a16="http://schemas.microsoft.com/office/drawing/2014/main" id="{586D3971-20D5-3545-9198-967E27252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5" y="3765"/>
              <a:ext cx="612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8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F1CC1A4D-E2D5-F543-9A84-A1745D4AFA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6" y="2531"/>
              <a:ext cx="1685" cy="1234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66AEE51F-8543-F241-802A-680A426D8F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85" y="2685"/>
              <a:ext cx="612" cy="185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94B6C834-EDE8-1849-929C-2791C34793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57" y="2685"/>
              <a:ext cx="919" cy="185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4" name="Line 14">
              <a:extLst>
                <a:ext uri="{FF2B5EF4-FFF2-40B4-BE49-F238E27FC236}">
                  <a16:creationId xmlns:a16="http://schemas.microsoft.com/office/drawing/2014/main" id="{5D937FB6-3CE9-9C45-84ED-F6F5AE8F69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17" y="2376"/>
              <a:ext cx="1838" cy="1389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5" name="Line 15">
              <a:extLst>
                <a:ext uri="{FF2B5EF4-FFF2-40B4-BE49-F238E27FC236}">
                  <a16:creationId xmlns:a16="http://schemas.microsoft.com/office/drawing/2014/main" id="{B7514A8A-5C80-A44F-8FDA-EE016571D5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06" y="4382"/>
              <a:ext cx="766" cy="463"/>
            </a:xfrm>
            <a:prstGeom prst="line">
              <a:avLst/>
            </a:prstGeom>
            <a:noFill/>
            <a:ln w="57150" cmpd="thickThin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6" name="Line 16">
              <a:extLst>
                <a:ext uri="{FF2B5EF4-FFF2-40B4-BE49-F238E27FC236}">
                  <a16:creationId xmlns:a16="http://schemas.microsoft.com/office/drawing/2014/main" id="{BB8E5D32-B947-9F40-B8D8-D06B96E042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1" y="5154"/>
              <a:ext cx="1379" cy="0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7" name="Line 17">
              <a:extLst>
                <a:ext uri="{FF2B5EF4-FFF2-40B4-BE49-F238E27FC236}">
                  <a16:creationId xmlns:a16="http://schemas.microsoft.com/office/drawing/2014/main" id="{A03F5A75-DAB3-E647-99CB-1FC2060D5E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9" y="4382"/>
              <a:ext cx="766" cy="463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8" name="Line 18">
              <a:extLst>
                <a:ext uri="{FF2B5EF4-FFF2-40B4-BE49-F238E27FC236}">
                  <a16:creationId xmlns:a16="http://schemas.microsoft.com/office/drawing/2014/main" id="{D15AEA65-6089-ED43-B1DE-CDD0956A56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9" y="4074"/>
              <a:ext cx="3064" cy="617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9" name="Line 19">
              <a:extLst>
                <a:ext uri="{FF2B5EF4-FFF2-40B4-BE49-F238E27FC236}">
                  <a16:creationId xmlns:a16="http://schemas.microsoft.com/office/drawing/2014/main" id="{09AB1144-4669-DE40-AD3D-490D9B3EF4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1" y="4074"/>
              <a:ext cx="2911" cy="771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20" name="Flecha abajo 19">
            <a:extLst>
              <a:ext uri="{FF2B5EF4-FFF2-40B4-BE49-F238E27FC236}">
                <a16:creationId xmlns:a16="http://schemas.microsoft.com/office/drawing/2014/main" id="{9ED7F8DA-89FB-7C4C-BAE1-F243DBACA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8665" y="2109562"/>
            <a:ext cx="503237" cy="2016125"/>
          </a:xfrm>
          <a:prstGeom prst="downArrow">
            <a:avLst>
              <a:gd name="adj1" fmla="val 50000"/>
              <a:gd name="adj2" fmla="val 50005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s-ES">
              <a:solidFill>
                <a:schemeClr val="lt1"/>
              </a:solidFill>
            </a:endParaRPr>
          </a:p>
        </p:txBody>
      </p:sp>
      <p:sp>
        <p:nvSpPr>
          <p:cNvPr id="21" name="Flecha curvada hacia arriba 20">
            <a:extLst>
              <a:ext uri="{FF2B5EF4-FFF2-40B4-BE49-F238E27FC236}">
                <a16:creationId xmlns:a16="http://schemas.microsoft.com/office/drawing/2014/main" id="{97295F3A-16EC-E649-9A34-80B43ECFFC05}"/>
              </a:ext>
            </a:extLst>
          </p:cNvPr>
          <p:cNvSpPr/>
          <p:nvPr/>
        </p:nvSpPr>
        <p:spPr>
          <a:xfrm rot="13024761">
            <a:off x="7171216" y="1448078"/>
            <a:ext cx="3343009" cy="951120"/>
          </a:xfrm>
          <a:prstGeom prst="curvedUp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2" name="Rectángulo redondeado 21">
            <a:extLst>
              <a:ext uri="{FF2B5EF4-FFF2-40B4-BE49-F238E27FC236}">
                <a16:creationId xmlns:a16="http://schemas.microsoft.com/office/drawing/2014/main" id="{8F8D728E-651F-6D48-995C-A7CBFBEA838B}"/>
              </a:ext>
            </a:extLst>
          </p:cNvPr>
          <p:cNvSpPr/>
          <p:nvPr/>
        </p:nvSpPr>
        <p:spPr>
          <a:xfrm>
            <a:off x="2895601" y="5508171"/>
            <a:ext cx="6901543" cy="620486"/>
          </a:xfrm>
          <a:prstGeom prst="roundRect">
            <a:avLst/>
          </a:prstGeom>
          <a:solidFill>
            <a:schemeClr val="accent2"/>
          </a:solidFill>
          <a:ln>
            <a:solidFill>
              <a:srgbClr val="AB0E1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31F344D-A07F-8940-BFED-A315AB168EBC}"/>
              </a:ext>
            </a:extLst>
          </p:cNvPr>
          <p:cNvSpPr txBox="1"/>
          <p:nvPr/>
        </p:nvSpPr>
        <p:spPr>
          <a:xfrm>
            <a:off x="3526972" y="5633691"/>
            <a:ext cx="5704453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Normas/política interna de la plataforma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FC59C5D-338A-D24E-91CF-6B48BAE91730}"/>
              </a:ext>
            </a:extLst>
          </p:cNvPr>
          <p:cNvSpPr txBox="1"/>
          <p:nvPr/>
        </p:nvSpPr>
        <p:spPr>
          <a:xfrm>
            <a:off x="1963731" y="1270586"/>
            <a:ext cx="2601686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Política interna de infracción y sanciones </a:t>
            </a:r>
          </a:p>
        </p:txBody>
      </p:sp>
    </p:spTree>
    <p:extLst>
      <p:ext uri="{BB962C8B-B14F-4D97-AF65-F5344CB8AC3E}">
        <p14:creationId xmlns:p14="http://schemas.microsoft.com/office/powerpoint/2010/main" val="4063925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/>
          <p:cNvSpPr/>
          <p:nvPr/>
        </p:nvSpPr>
        <p:spPr>
          <a:xfrm>
            <a:off x="914400" y="976603"/>
            <a:ext cx="10560881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(…)</a:t>
            </a:r>
          </a:p>
          <a:p>
            <a:pPr algn="just"/>
            <a:endParaRPr lang="es-ES" sz="2500" b="1" dirty="0">
              <a:solidFill>
                <a:schemeClr val="accent1"/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r>
              <a:rPr lang="es-ES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4). RESPONSABILIDAD POR PRODUCTO DEFECTUOSO</a:t>
            </a: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" sz="2500" b="1" dirty="0">
              <a:solidFill>
                <a:schemeClr val="accent1">
                  <a:lumMod val="50000"/>
                </a:schemeClr>
              </a:solidFill>
              <a:latin typeface="Garamond" charset="0"/>
              <a:ea typeface="Garamond" charset="0"/>
              <a:cs typeface="Garamond" charset="0"/>
            </a:endParaRPr>
          </a:p>
          <a:p>
            <a:pPr algn="just"/>
            <a:endParaRPr lang="es-ES_tradnl" sz="2000" b="1" dirty="0">
              <a:solidFill>
                <a:schemeClr val="accent1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7262192" y="6362700"/>
            <a:ext cx="43202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500" i="1" dirty="0">
                <a:latin typeface="Times New Roman" charset="0"/>
                <a:ea typeface="Times New Roman" charset="0"/>
                <a:cs typeface="Times New Roman" charset="0"/>
              </a:rPr>
              <a:t>© Teresa Rodríguez de las Heras </a:t>
            </a:r>
            <a:r>
              <a:rPr lang="de-DE" sz="1500" i="1" dirty="0" err="1">
                <a:latin typeface="Times New Roman" charset="0"/>
                <a:ea typeface="Times New Roman" charset="0"/>
                <a:cs typeface="Times New Roman" charset="0"/>
              </a:rPr>
              <a:t>Ballell</a:t>
            </a:r>
            <a:endParaRPr lang="es-ES_tradnl" sz="15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020414" y="304800"/>
            <a:ext cx="6241778" cy="47705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2"/>
                </a:solidFill>
                <a:latin typeface="Times New Roman" charset="0"/>
                <a:ea typeface="Times New Roman" charset="0"/>
                <a:cs typeface="Times New Roman" charset="0"/>
              </a:rPr>
              <a:t>CUESTIONES CLAVE</a:t>
            </a: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604637B6-C340-D5DA-89C7-9CEC8160521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316779" y="2675095"/>
            <a:ext cx="6309953" cy="3435043"/>
            <a:chOff x="2274" y="1605"/>
            <a:chExt cx="7200" cy="4320"/>
          </a:xfrm>
        </p:grpSpPr>
        <p:sp>
          <p:nvSpPr>
            <p:cNvPr id="3" name="AutoShape 5">
              <a:extLst>
                <a:ext uri="{FF2B5EF4-FFF2-40B4-BE49-F238E27FC236}">
                  <a16:creationId xmlns:a16="http://schemas.microsoft.com/office/drawing/2014/main" id="{DC0F28A5-70DC-BDA8-905D-7869EC0F01B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74" y="1605"/>
              <a:ext cx="72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4" name="Oval 6">
              <a:extLst>
                <a:ext uri="{FF2B5EF4-FFF2-40B4-BE49-F238E27FC236}">
                  <a16:creationId xmlns:a16="http://schemas.microsoft.com/office/drawing/2014/main" id="{1C8E88DD-C154-7404-15EF-47EA114E5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1" y="1759"/>
              <a:ext cx="1072" cy="772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5" name="Oval 7">
              <a:extLst>
                <a:ext uri="{FF2B5EF4-FFF2-40B4-BE49-F238E27FC236}">
                  <a16:creationId xmlns:a16="http://schemas.microsoft.com/office/drawing/2014/main" id="{3B9EE7E6-B92A-77B2-D88F-9AB988394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3" y="3765"/>
              <a:ext cx="613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6" name="Oval 8">
              <a:extLst>
                <a:ext uri="{FF2B5EF4-FFF2-40B4-BE49-F238E27FC236}">
                  <a16:creationId xmlns:a16="http://schemas.microsoft.com/office/drawing/2014/main" id="{E8318A5C-DB6F-D2BD-186D-A975BFE75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4691"/>
              <a:ext cx="613" cy="61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7" name="Oval 9">
              <a:extLst>
                <a:ext uri="{FF2B5EF4-FFF2-40B4-BE49-F238E27FC236}">
                  <a16:creationId xmlns:a16="http://schemas.microsoft.com/office/drawing/2014/main" id="{252E6038-0ED9-20A7-7299-87391AE0E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3" y="4691"/>
              <a:ext cx="614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8" name="Oval 10">
              <a:extLst>
                <a:ext uri="{FF2B5EF4-FFF2-40B4-BE49-F238E27FC236}">
                  <a16:creationId xmlns:a16="http://schemas.microsoft.com/office/drawing/2014/main" id="{1E218E08-4FBF-8C23-79E8-31B9D586E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5" y="3765"/>
              <a:ext cx="612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9" name="Line 11">
              <a:extLst>
                <a:ext uri="{FF2B5EF4-FFF2-40B4-BE49-F238E27FC236}">
                  <a16:creationId xmlns:a16="http://schemas.microsoft.com/office/drawing/2014/main" id="{4F2E53BF-A408-C285-7A3E-2D3D83A906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6" y="2531"/>
              <a:ext cx="1685" cy="1234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0" name="Line 12">
              <a:extLst>
                <a:ext uri="{FF2B5EF4-FFF2-40B4-BE49-F238E27FC236}">
                  <a16:creationId xmlns:a16="http://schemas.microsoft.com/office/drawing/2014/main" id="{BC946F2B-0E73-9708-CFA6-16CD80437A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85" y="2685"/>
              <a:ext cx="612" cy="185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1" name="Line 13">
              <a:extLst>
                <a:ext uri="{FF2B5EF4-FFF2-40B4-BE49-F238E27FC236}">
                  <a16:creationId xmlns:a16="http://schemas.microsoft.com/office/drawing/2014/main" id="{CC622CE7-50AB-E04B-8FBE-7277E0B102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57" y="2685"/>
              <a:ext cx="919" cy="185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2" name="Line 14">
              <a:extLst>
                <a:ext uri="{FF2B5EF4-FFF2-40B4-BE49-F238E27FC236}">
                  <a16:creationId xmlns:a16="http://schemas.microsoft.com/office/drawing/2014/main" id="{87AA5801-7D27-FCD4-CD02-8E69053AB2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17" y="2376"/>
              <a:ext cx="1838" cy="1389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3" name="Line 15">
              <a:extLst>
                <a:ext uri="{FF2B5EF4-FFF2-40B4-BE49-F238E27FC236}">
                  <a16:creationId xmlns:a16="http://schemas.microsoft.com/office/drawing/2014/main" id="{8721EB18-274B-1237-1519-8FF2C927E6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06" y="4382"/>
              <a:ext cx="766" cy="463"/>
            </a:xfrm>
            <a:prstGeom prst="line">
              <a:avLst/>
            </a:prstGeom>
            <a:noFill/>
            <a:ln w="57150" cmpd="thickThin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4" name="Line 16">
              <a:extLst>
                <a:ext uri="{FF2B5EF4-FFF2-40B4-BE49-F238E27FC236}">
                  <a16:creationId xmlns:a16="http://schemas.microsoft.com/office/drawing/2014/main" id="{D939BD33-C2B3-8AFD-13A5-B528270964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1" y="5154"/>
              <a:ext cx="1379" cy="0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5" name="Line 17">
              <a:extLst>
                <a:ext uri="{FF2B5EF4-FFF2-40B4-BE49-F238E27FC236}">
                  <a16:creationId xmlns:a16="http://schemas.microsoft.com/office/drawing/2014/main" id="{48A93113-CFF2-1747-EB38-1CEF7FE776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9" y="4382"/>
              <a:ext cx="766" cy="463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6" name="Line 18">
              <a:extLst>
                <a:ext uri="{FF2B5EF4-FFF2-40B4-BE49-F238E27FC236}">
                  <a16:creationId xmlns:a16="http://schemas.microsoft.com/office/drawing/2014/main" id="{4537F0DC-C9CB-6D97-DC4C-DC0A7D0101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9" y="4074"/>
              <a:ext cx="3064" cy="617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8" name="Line 19">
              <a:extLst>
                <a:ext uri="{FF2B5EF4-FFF2-40B4-BE49-F238E27FC236}">
                  <a16:creationId xmlns:a16="http://schemas.microsoft.com/office/drawing/2014/main" id="{A6E2DBF3-3BA5-C97A-272A-84891491D9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1" y="4074"/>
              <a:ext cx="2911" cy="771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C5E4C64-2864-9023-48C1-794BCA0F17A0}"/>
              </a:ext>
            </a:extLst>
          </p:cNvPr>
          <p:cNvSpPr txBox="1"/>
          <p:nvPr/>
        </p:nvSpPr>
        <p:spPr>
          <a:xfrm>
            <a:off x="5993174" y="2434728"/>
            <a:ext cx="571021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dirty="0">
                <a:solidFill>
                  <a:schemeClr val="accent2"/>
                </a:solidFill>
                <a:latin typeface="Garamond" panose="02020404030301010803" pitchFamily="18" charset="0"/>
              </a:rPr>
              <a:t>1). Si es productor / importador / representante autorizado – </a:t>
            </a:r>
            <a:r>
              <a:rPr lang="es-ES" sz="2200" b="1" dirty="0">
                <a:solidFill>
                  <a:schemeClr val="accent2"/>
                </a:solidFill>
                <a:latin typeface="Garamond" panose="02020404030301010803" pitchFamily="18" charset="0"/>
              </a:rPr>
              <a:t>responde</a:t>
            </a:r>
            <a:r>
              <a:rPr lang="es-ES" sz="2200" dirty="0">
                <a:solidFill>
                  <a:schemeClr val="accent2"/>
                </a:solidFill>
                <a:latin typeface="Garamond" panose="02020404030301010803" pitchFamily="18" charset="0"/>
              </a:rPr>
              <a:t> como tal </a:t>
            </a:r>
          </a:p>
          <a:p>
            <a:endParaRPr lang="es-ES" sz="2200" dirty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r>
              <a:rPr lang="es-ES" sz="2200" dirty="0">
                <a:solidFill>
                  <a:schemeClr val="accent2"/>
                </a:solidFill>
                <a:latin typeface="Garamond" panose="02020404030301010803" pitchFamily="18" charset="0"/>
              </a:rPr>
              <a:t>2). Si es </a:t>
            </a:r>
            <a:r>
              <a:rPr lang="es-ES" sz="2200" i="1" dirty="0" err="1">
                <a:solidFill>
                  <a:schemeClr val="accent2"/>
                </a:solidFill>
                <a:latin typeface="Garamond" panose="02020404030301010803" pitchFamily="18" charset="0"/>
              </a:rPr>
              <a:t>fulfilment</a:t>
            </a:r>
            <a:r>
              <a:rPr lang="es-ES" sz="2200" i="1" dirty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es-ES" sz="2200" i="1" dirty="0" err="1">
                <a:solidFill>
                  <a:schemeClr val="accent2"/>
                </a:solidFill>
                <a:latin typeface="Garamond" panose="02020404030301010803" pitchFamily="18" charset="0"/>
              </a:rPr>
              <a:t>service</a:t>
            </a:r>
            <a:r>
              <a:rPr lang="es-ES" sz="2200" i="1" dirty="0">
                <a:solidFill>
                  <a:schemeClr val="accent2"/>
                </a:solidFill>
                <a:latin typeface="Garamond" panose="02020404030301010803" pitchFamily="18" charset="0"/>
              </a:rPr>
              <a:t> </a:t>
            </a:r>
            <a:r>
              <a:rPr lang="es-ES" sz="2200" i="1" dirty="0" err="1">
                <a:solidFill>
                  <a:schemeClr val="accent2"/>
                </a:solidFill>
                <a:latin typeface="Garamond" panose="02020404030301010803" pitchFamily="18" charset="0"/>
              </a:rPr>
              <a:t>provider</a:t>
            </a:r>
            <a:r>
              <a:rPr lang="es-ES" sz="2200" dirty="0">
                <a:solidFill>
                  <a:schemeClr val="accent2"/>
                </a:solidFill>
                <a:latin typeface="Garamond" panose="02020404030301010803" pitchFamily="18" charset="0"/>
              </a:rPr>
              <a:t>, </a:t>
            </a:r>
            <a:r>
              <a:rPr lang="es-ES" sz="2200" b="1" dirty="0">
                <a:solidFill>
                  <a:schemeClr val="accent2"/>
                </a:solidFill>
                <a:latin typeface="Garamond" panose="02020404030301010803" pitchFamily="18" charset="0"/>
              </a:rPr>
              <a:t>responde</a:t>
            </a:r>
            <a:r>
              <a:rPr lang="es-ES" sz="2200" dirty="0">
                <a:solidFill>
                  <a:schemeClr val="accent2"/>
                </a:solidFill>
                <a:latin typeface="Garamond" panose="02020404030301010803" pitchFamily="18" charset="0"/>
              </a:rPr>
              <a:t> como tal y de acuerdo con Art. 7(3) </a:t>
            </a:r>
            <a:r>
              <a:rPr lang="es-ES" sz="2200" dirty="0" err="1">
                <a:solidFill>
                  <a:schemeClr val="accent2"/>
                </a:solidFill>
                <a:latin typeface="Garamond" panose="02020404030301010803" pitchFamily="18" charset="0"/>
              </a:rPr>
              <a:t>RevPLD</a:t>
            </a:r>
            <a:endParaRPr lang="es-ES" sz="2200" dirty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endParaRPr lang="es-ES" sz="2200" dirty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r>
              <a:rPr lang="es-ES" sz="2200" dirty="0">
                <a:solidFill>
                  <a:schemeClr val="accent2"/>
                </a:solidFill>
                <a:latin typeface="Garamond" panose="02020404030301010803" pitchFamily="18" charset="0"/>
              </a:rPr>
              <a:t>3). </a:t>
            </a:r>
            <a:r>
              <a:rPr lang="es-ES" sz="2200" b="1" dirty="0">
                <a:solidFill>
                  <a:schemeClr val="accent2"/>
                </a:solidFill>
                <a:latin typeface="Garamond" panose="02020404030301010803" pitchFamily="18" charset="0"/>
              </a:rPr>
              <a:t>Responde</a:t>
            </a:r>
            <a:r>
              <a:rPr lang="es-ES" sz="2200" dirty="0">
                <a:solidFill>
                  <a:schemeClr val="accent2"/>
                </a:solidFill>
                <a:latin typeface="Garamond" panose="02020404030301010803" pitchFamily="18" charset="0"/>
              </a:rPr>
              <a:t> como distribuidor si: </a:t>
            </a:r>
          </a:p>
          <a:p>
            <a:pPr marL="285750" indent="-285750">
              <a:buFontTx/>
              <a:buChar char="-"/>
            </a:pPr>
            <a:r>
              <a:rPr lang="es-ES" sz="2200" dirty="0">
                <a:solidFill>
                  <a:schemeClr val="accent2"/>
                </a:solidFill>
                <a:latin typeface="Garamond" panose="02020404030301010803" pitchFamily="18" charset="0"/>
              </a:rPr>
              <a:t>Apariencia del Art. 6(3) DSA</a:t>
            </a:r>
          </a:p>
          <a:p>
            <a:pPr marL="285750" indent="-285750">
              <a:buFontTx/>
              <a:buChar char="-"/>
            </a:pPr>
            <a:r>
              <a:rPr lang="es-ES" sz="2200" dirty="0">
                <a:solidFill>
                  <a:schemeClr val="accent2"/>
                </a:solidFill>
                <a:latin typeface="Garamond" panose="02020404030301010803" pitchFamily="18" charset="0"/>
              </a:rPr>
              <a:t>No identifica (trazabilidad, KYBU) Art. 30 DSA</a:t>
            </a:r>
          </a:p>
          <a:p>
            <a:endParaRPr lang="es-ES" sz="2200" dirty="0">
              <a:solidFill>
                <a:schemeClr val="accent2"/>
              </a:solidFill>
              <a:latin typeface="Garamond" panose="02020404030301010803" pitchFamily="18" charset="0"/>
            </a:endParaRPr>
          </a:p>
          <a:p>
            <a:r>
              <a:rPr lang="es-ES" sz="2200" dirty="0">
                <a:solidFill>
                  <a:schemeClr val="accent2"/>
                </a:solidFill>
                <a:latin typeface="Garamond" panose="02020404030301010803" pitchFamily="18" charset="0"/>
              </a:rPr>
              <a:t>4). </a:t>
            </a:r>
            <a:r>
              <a:rPr lang="es-ES" sz="2200" b="1" dirty="0">
                <a:solidFill>
                  <a:schemeClr val="accent2"/>
                </a:solidFill>
                <a:latin typeface="Garamond" panose="02020404030301010803" pitchFamily="18" charset="0"/>
              </a:rPr>
              <a:t>No responde </a:t>
            </a:r>
            <a:r>
              <a:rPr lang="es-ES" sz="2200" dirty="0">
                <a:solidFill>
                  <a:schemeClr val="accent2"/>
                </a:solidFill>
                <a:latin typeface="Garamond" panose="02020404030301010803" pitchFamily="18" charset="0"/>
              </a:rPr>
              <a:t>– exención DSA</a:t>
            </a:r>
          </a:p>
        </p:txBody>
      </p:sp>
    </p:spTree>
    <p:extLst>
      <p:ext uri="{BB962C8B-B14F-4D97-AF65-F5344CB8AC3E}">
        <p14:creationId xmlns:p14="http://schemas.microsoft.com/office/powerpoint/2010/main" val="1740655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015C0167-77E5-84D0-4B96-B5542ADF8214}"/>
              </a:ext>
            </a:extLst>
          </p:cNvPr>
          <p:cNvSpPr/>
          <p:nvPr/>
        </p:nvSpPr>
        <p:spPr>
          <a:xfrm>
            <a:off x="1508959" y="609596"/>
            <a:ext cx="4215612" cy="163286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CB33E54-9B2A-A6CE-ED4B-AC7F4116C65C}"/>
              </a:ext>
            </a:extLst>
          </p:cNvPr>
          <p:cNvSpPr txBox="1"/>
          <p:nvPr/>
        </p:nvSpPr>
        <p:spPr>
          <a:xfrm>
            <a:off x="1614978" y="954151"/>
            <a:ext cx="3861087" cy="86177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Exención responsabilidad </a:t>
            </a:r>
          </a:p>
          <a:p>
            <a:pPr algn="ctr"/>
            <a:r>
              <a:rPr lang="es-ES_tradnl" sz="2500" b="1" i="1" dirty="0" err="1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Safe</a:t>
            </a:r>
            <a:r>
              <a:rPr lang="es-ES_tradnl" sz="2500" b="1" i="1" dirty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_tradnl" sz="2500" b="1" i="1" dirty="0" err="1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harbour</a:t>
            </a:r>
            <a:r>
              <a:rPr lang="es-ES_tradnl" sz="2500" b="1" dirty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C5769E7-19FD-67E5-50E4-83940BC3AAEE}"/>
              </a:ext>
            </a:extLst>
          </p:cNvPr>
          <p:cNvSpPr/>
          <p:nvPr/>
        </p:nvSpPr>
        <p:spPr>
          <a:xfrm>
            <a:off x="6506811" y="598709"/>
            <a:ext cx="4215612" cy="16328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3BDC200-5F26-D093-56F7-1DBEF7319A8E}"/>
              </a:ext>
            </a:extLst>
          </p:cNvPr>
          <p:cNvSpPr txBox="1"/>
          <p:nvPr/>
        </p:nvSpPr>
        <p:spPr>
          <a:xfrm>
            <a:off x="6684073" y="995139"/>
            <a:ext cx="3861087" cy="8617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Times New Roman" charset="0"/>
                <a:ea typeface="Times New Roman" charset="0"/>
                <a:cs typeface="Times New Roman" charset="0"/>
              </a:rPr>
              <a:t>Obligaciones de diligencia debida - DSA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A4354C0-7D8F-2B52-FC7B-445A9A591E17}"/>
              </a:ext>
            </a:extLst>
          </p:cNvPr>
          <p:cNvSpPr txBox="1"/>
          <p:nvPr/>
        </p:nvSpPr>
        <p:spPr>
          <a:xfrm>
            <a:off x="598712" y="2873829"/>
            <a:ext cx="5421086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GB" sz="3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alcance de la exención</a:t>
            </a:r>
          </a:p>
          <a:p>
            <a:pPr algn="ctr"/>
            <a:endParaRPr lang="es-GB" sz="3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GB" sz="30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Mecanismos de notificación y retirada</a:t>
            </a:r>
          </a:p>
        </p:txBody>
      </p:sp>
      <p:sp>
        <p:nvSpPr>
          <p:cNvPr id="3" name="Flecha abajo 2">
            <a:extLst>
              <a:ext uri="{FF2B5EF4-FFF2-40B4-BE49-F238E27FC236}">
                <a16:creationId xmlns:a16="http://schemas.microsoft.com/office/drawing/2014/main" id="{41496646-14C8-C9BE-4FD1-B444615898B9}"/>
              </a:ext>
            </a:extLst>
          </p:cNvPr>
          <p:cNvSpPr/>
          <p:nvPr/>
        </p:nvSpPr>
        <p:spPr>
          <a:xfrm>
            <a:off x="2928255" y="5050973"/>
            <a:ext cx="870857" cy="1338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B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0D0607C-511D-34A2-B5D5-EFB3A2C9CCCA}"/>
              </a:ext>
            </a:extLst>
          </p:cNvPr>
          <p:cNvSpPr txBox="1"/>
          <p:nvPr/>
        </p:nvSpPr>
        <p:spPr>
          <a:xfrm>
            <a:off x="6128655" y="2862943"/>
            <a:ext cx="5421086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GB" sz="30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¿Trazabilidad de los comerciantes (Art. 30)?</a:t>
            </a:r>
          </a:p>
          <a:p>
            <a:pPr algn="ctr"/>
            <a:endParaRPr lang="es-GB" sz="3000" dirty="0">
              <a:solidFill>
                <a:schemeClr val="accent1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s-GB" sz="30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¿Art. 6(3)?</a:t>
            </a:r>
          </a:p>
        </p:txBody>
      </p:sp>
      <p:sp>
        <p:nvSpPr>
          <p:cNvPr id="15" name="Flecha abajo 14">
            <a:extLst>
              <a:ext uri="{FF2B5EF4-FFF2-40B4-BE49-F238E27FC236}">
                <a16:creationId xmlns:a16="http://schemas.microsoft.com/office/drawing/2014/main" id="{3025D208-4FF6-F3D1-E351-4B1382B53D2E}"/>
              </a:ext>
            </a:extLst>
          </p:cNvPr>
          <p:cNvSpPr/>
          <p:nvPr/>
        </p:nvSpPr>
        <p:spPr>
          <a:xfrm rot="10800000">
            <a:off x="8458198" y="5040087"/>
            <a:ext cx="870857" cy="1338942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B"/>
          </a:p>
        </p:txBody>
      </p:sp>
    </p:spTree>
    <p:extLst>
      <p:ext uri="{BB962C8B-B14F-4D97-AF65-F5344CB8AC3E}">
        <p14:creationId xmlns:p14="http://schemas.microsoft.com/office/powerpoint/2010/main" val="2279717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24672EEA-82B6-9797-D97C-8B940B46611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4741" y="1846076"/>
            <a:ext cx="6309953" cy="3435043"/>
            <a:chOff x="2274" y="1605"/>
            <a:chExt cx="7200" cy="4320"/>
          </a:xfrm>
        </p:grpSpPr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66335DF7-6C1D-257B-89BC-D2BA28AB995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74" y="1605"/>
              <a:ext cx="72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6" name="Oval 6">
              <a:extLst>
                <a:ext uri="{FF2B5EF4-FFF2-40B4-BE49-F238E27FC236}">
                  <a16:creationId xmlns:a16="http://schemas.microsoft.com/office/drawing/2014/main" id="{691DF1F9-17BA-0162-4DD3-D1D798FF9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1" y="1759"/>
              <a:ext cx="1072" cy="772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7" name="Oval 7">
              <a:extLst>
                <a:ext uri="{FF2B5EF4-FFF2-40B4-BE49-F238E27FC236}">
                  <a16:creationId xmlns:a16="http://schemas.microsoft.com/office/drawing/2014/main" id="{2ADEDD9F-E7DF-2735-9377-4F731A5F5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3" y="3765"/>
              <a:ext cx="613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6B2ECC7A-71F2-3566-36CE-1ED46FA7B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4691"/>
              <a:ext cx="613" cy="61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016A0D01-1191-34E0-AB1D-01503BE80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3" y="4691"/>
              <a:ext cx="614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0" name="Oval 10">
              <a:extLst>
                <a:ext uri="{FF2B5EF4-FFF2-40B4-BE49-F238E27FC236}">
                  <a16:creationId xmlns:a16="http://schemas.microsoft.com/office/drawing/2014/main" id="{7674BE75-1CE1-D62A-33AB-00E6DCB83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5" y="3765"/>
              <a:ext cx="612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C3E0F8F6-A1D9-FC1A-4B6B-163EA41255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6" y="2531"/>
              <a:ext cx="1685" cy="1234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A0EAE1F6-A77E-F368-2F3B-3A3969D660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85" y="2685"/>
              <a:ext cx="612" cy="185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D33526F5-5D54-14C8-F383-CC5244E0CD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57" y="2685"/>
              <a:ext cx="919" cy="185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4" name="Line 14">
              <a:extLst>
                <a:ext uri="{FF2B5EF4-FFF2-40B4-BE49-F238E27FC236}">
                  <a16:creationId xmlns:a16="http://schemas.microsoft.com/office/drawing/2014/main" id="{7863CC35-69E4-AF2B-86E7-099BF1AB30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17" y="2376"/>
              <a:ext cx="1838" cy="1389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5" name="Line 15">
              <a:extLst>
                <a:ext uri="{FF2B5EF4-FFF2-40B4-BE49-F238E27FC236}">
                  <a16:creationId xmlns:a16="http://schemas.microsoft.com/office/drawing/2014/main" id="{E8C6300D-38B9-67FD-7D07-0FF14464C2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06" y="4382"/>
              <a:ext cx="766" cy="463"/>
            </a:xfrm>
            <a:prstGeom prst="line">
              <a:avLst/>
            </a:prstGeom>
            <a:noFill/>
            <a:ln w="57150" cmpd="thickThin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6" name="Line 16">
              <a:extLst>
                <a:ext uri="{FF2B5EF4-FFF2-40B4-BE49-F238E27FC236}">
                  <a16:creationId xmlns:a16="http://schemas.microsoft.com/office/drawing/2014/main" id="{B1466C58-68F4-C00A-EE9B-75A896A7F0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1" y="5154"/>
              <a:ext cx="1379" cy="0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7" name="Line 17">
              <a:extLst>
                <a:ext uri="{FF2B5EF4-FFF2-40B4-BE49-F238E27FC236}">
                  <a16:creationId xmlns:a16="http://schemas.microsoft.com/office/drawing/2014/main" id="{747F5D66-103B-7A53-5DF1-16F230CAEB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9" y="4382"/>
              <a:ext cx="766" cy="463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8" name="Line 18">
              <a:extLst>
                <a:ext uri="{FF2B5EF4-FFF2-40B4-BE49-F238E27FC236}">
                  <a16:creationId xmlns:a16="http://schemas.microsoft.com/office/drawing/2014/main" id="{D8D0E9B2-DBBD-C73C-4313-F86998F9E2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9" y="4074"/>
              <a:ext cx="3064" cy="617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9" name="Line 19">
              <a:extLst>
                <a:ext uri="{FF2B5EF4-FFF2-40B4-BE49-F238E27FC236}">
                  <a16:creationId xmlns:a16="http://schemas.microsoft.com/office/drawing/2014/main" id="{45C6FC90-DFCA-D099-9D58-42303F4ABD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1" y="4074"/>
              <a:ext cx="2911" cy="771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20" name="Rectángulo 19">
            <a:extLst>
              <a:ext uri="{FF2B5EF4-FFF2-40B4-BE49-F238E27FC236}">
                <a16:creationId xmlns:a16="http://schemas.microsoft.com/office/drawing/2014/main" id="{2F9C0994-EB49-4CC8-775B-DC228C176D9E}"/>
              </a:ext>
            </a:extLst>
          </p:cNvPr>
          <p:cNvSpPr/>
          <p:nvPr/>
        </p:nvSpPr>
        <p:spPr>
          <a:xfrm>
            <a:off x="410818" y="596349"/>
            <a:ext cx="7557526" cy="111318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7E8C56B-5B1A-8AA3-F114-3A6CB07EE84B}"/>
              </a:ext>
            </a:extLst>
          </p:cNvPr>
          <p:cNvSpPr txBox="1"/>
          <p:nvPr/>
        </p:nvSpPr>
        <p:spPr>
          <a:xfrm>
            <a:off x="516836" y="954152"/>
            <a:ext cx="7012493" cy="4770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DSA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36571F67-020E-4842-DE62-FE2EDC2F3778}"/>
              </a:ext>
            </a:extLst>
          </p:cNvPr>
          <p:cNvSpPr/>
          <p:nvPr/>
        </p:nvSpPr>
        <p:spPr>
          <a:xfrm>
            <a:off x="7426508" y="5478385"/>
            <a:ext cx="4273464" cy="11131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EAF0494-F3C6-7CE2-C7AE-1EAFB4AC5A7F}"/>
              </a:ext>
            </a:extLst>
          </p:cNvPr>
          <p:cNvSpPr txBox="1"/>
          <p:nvPr/>
        </p:nvSpPr>
        <p:spPr>
          <a:xfrm>
            <a:off x="7560594" y="5796449"/>
            <a:ext cx="3965271" cy="4770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Reglamento de IA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E228FEFE-C25E-FBA3-3DDF-C8A2FBBE29E2}"/>
              </a:ext>
            </a:extLst>
          </p:cNvPr>
          <p:cNvSpPr/>
          <p:nvPr/>
        </p:nvSpPr>
        <p:spPr>
          <a:xfrm>
            <a:off x="8218714" y="596349"/>
            <a:ext cx="3708026" cy="111318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0E9F8F3-EC35-634D-573B-0ADE89B36AB3}"/>
              </a:ext>
            </a:extLst>
          </p:cNvPr>
          <p:cNvSpPr txBox="1"/>
          <p:nvPr/>
        </p:nvSpPr>
        <p:spPr>
          <a:xfrm>
            <a:off x="8263292" y="954152"/>
            <a:ext cx="3440611" cy="4770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DMA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521D37B-F2DA-6F55-5E30-ADDA81DBDACC}"/>
              </a:ext>
            </a:extLst>
          </p:cNvPr>
          <p:cNvSpPr txBox="1"/>
          <p:nvPr/>
        </p:nvSpPr>
        <p:spPr>
          <a:xfrm>
            <a:off x="6984694" y="2080602"/>
            <a:ext cx="4864480" cy="8617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DSA: Exención de responsabilidad (reglas generales y novedades)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F84F522-5F5F-9556-215B-B2B12D29FD85}"/>
              </a:ext>
            </a:extLst>
          </p:cNvPr>
          <p:cNvSpPr txBox="1"/>
          <p:nvPr/>
        </p:nvSpPr>
        <p:spPr>
          <a:xfrm>
            <a:off x="7013425" y="3226359"/>
            <a:ext cx="4864480" cy="8617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DSA: Obligaciones de diligencia debida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9B59506-7552-8336-2500-A806933B6275}"/>
              </a:ext>
            </a:extLst>
          </p:cNvPr>
          <p:cNvSpPr txBox="1"/>
          <p:nvPr/>
        </p:nvSpPr>
        <p:spPr>
          <a:xfrm>
            <a:off x="7067487" y="4352372"/>
            <a:ext cx="4864480" cy="8617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DSA: Moderación de contenidos (automatización 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94FA65E0-117A-7D88-CA22-CD94F76F5D89}"/>
              </a:ext>
            </a:extLst>
          </p:cNvPr>
          <p:cNvSpPr/>
          <p:nvPr/>
        </p:nvSpPr>
        <p:spPr>
          <a:xfrm>
            <a:off x="516836" y="5473860"/>
            <a:ext cx="6275850" cy="11131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374F5C3-6E28-2919-B62E-0E634C1DB494}"/>
              </a:ext>
            </a:extLst>
          </p:cNvPr>
          <p:cNvSpPr txBox="1"/>
          <p:nvPr/>
        </p:nvSpPr>
        <p:spPr>
          <a:xfrm>
            <a:off x="701867" y="5606867"/>
            <a:ext cx="5823249" cy="8617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Revisión de la Directiva de responsabilidad por producto </a:t>
            </a:r>
          </a:p>
        </p:txBody>
      </p:sp>
    </p:spTree>
    <p:extLst>
      <p:ext uri="{BB962C8B-B14F-4D97-AF65-F5344CB8AC3E}">
        <p14:creationId xmlns:p14="http://schemas.microsoft.com/office/powerpoint/2010/main" val="3526855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1167788" y="3875246"/>
            <a:ext cx="10234670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Teresa Rodríguez de las Heras Ballell</a:t>
            </a:r>
          </a:p>
          <a:p>
            <a:pPr algn="ctr"/>
            <a:r>
              <a:rPr lang="es-ES" sz="2200" i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Profesora Titular de Derecho Mercantil, Universidad Carlos III de Madrid</a:t>
            </a:r>
          </a:p>
          <a:p>
            <a:pPr algn="ctr"/>
            <a:r>
              <a:rPr lang="es-ES" sz="2200" i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Sir Roy </a:t>
            </a:r>
            <a:r>
              <a:rPr lang="es-ES" sz="2200" i="1" dirty="0" err="1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Goode</a:t>
            </a:r>
            <a:r>
              <a:rPr lang="es-ES" sz="2200" i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 </a:t>
            </a:r>
            <a:r>
              <a:rPr lang="es-ES" sz="2200" i="1" dirty="0" err="1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Scholar</a:t>
            </a:r>
            <a:r>
              <a:rPr lang="es-ES" sz="2200" i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, UNIDROIT, 2021-2022, Roma</a:t>
            </a:r>
          </a:p>
          <a:p>
            <a:pPr algn="ctr"/>
            <a:r>
              <a:rPr lang="es-ES" sz="2200" i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Miembro del Grupo de Expertos del Observatorio de la Economía de Plataformas, Comisión Europea </a:t>
            </a:r>
          </a:p>
          <a:p>
            <a:pPr algn="ctr"/>
            <a:r>
              <a:rPr lang="es-ES" sz="1500" b="1" u="sng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  <a:hlinkClick r:id="rId3"/>
              </a:rPr>
              <a:t>teresa.rodriguezdelasheras@uc3m.es</a:t>
            </a:r>
            <a:endParaRPr lang="es-ES" sz="1500" b="1" u="sng" dirty="0">
              <a:solidFill>
                <a:schemeClr val="accent1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pic>
        <p:nvPicPr>
          <p:cNvPr id="11" name="Imagen 10" descr="acronimo_nombre1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678" y="6370373"/>
            <a:ext cx="1959631" cy="19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119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687DA9F-2992-2724-0EBA-25C320995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06" y="0"/>
            <a:ext cx="12025814" cy="6808982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9E571206-502C-28E0-245A-3ACA641D7158}"/>
              </a:ext>
            </a:extLst>
          </p:cNvPr>
          <p:cNvSpPr/>
          <p:nvPr/>
        </p:nvSpPr>
        <p:spPr>
          <a:xfrm>
            <a:off x="5477107" y="892097"/>
            <a:ext cx="1237785" cy="11708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4EE7174-EE6D-E031-D5E0-4B5BD88F1D7F}"/>
              </a:ext>
            </a:extLst>
          </p:cNvPr>
          <p:cNvSpPr txBox="1"/>
          <p:nvPr/>
        </p:nvSpPr>
        <p:spPr>
          <a:xfrm>
            <a:off x="5564460" y="1048216"/>
            <a:ext cx="1048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>
                <a:solidFill>
                  <a:schemeClr val="bg1"/>
                </a:solidFill>
              </a:rPr>
              <a:t>Revised</a:t>
            </a:r>
            <a:r>
              <a:rPr lang="es-ES" sz="1600" b="1" dirty="0">
                <a:solidFill>
                  <a:schemeClr val="bg1"/>
                </a:solidFill>
              </a:rPr>
              <a:t> </a:t>
            </a:r>
            <a:r>
              <a:rPr lang="es-ES" sz="1600" b="1" dirty="0" err="1">
                <a:solidFill>
                  <a:schemeClr val="bg1"/>
                </a:solidFill>
              </a:rPr>
              <a:t>Product</a:t>
            </a:r>
            <a:r>
              <a:rPr lang="es-ES" sz="1600" b="1" dirty="0">
                <a:solidFill>
                  <a:schemeClr val="bg1"/>
                </a:solidFill>
              </a:rPr>
              <a:t> </a:t>
            </a:r>
            <a:r>
              <a:rPr lang="es-ES" sz="1600" b="1" dirty="0" err="1">
                <a:solidFill>
                  <a:schemeClr val="bg1"/>
                </a:solidFill>
              </a:rPr>
              <a:t>Liability</a:t>
            </a:r>
            <a:r>
              <a:rPr lang="es-ES" sz="16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" name="Rectángulo redondeado 7">
            <a:extLst>
              <a:ext uri="{FF2B5EF4-FFF2-40B4-BE49-F238E27FC236}">
                <a16:creationId xmlns:a16="http://schemas.microsoft.com/office/drawing/2014/main" id="{CA9864BF-BAA4-B2E1-A4B4-C20CAF0F359E}"/>
              </a:ext>
            </a:extLst>
          </p:cNvPr>
          <p:cNvSpPr/>
          <p:nvPr/>
        </p:nvSpPr>
        <p:spPr>
          <a:xfrm>
            <a:off x="10314878" y="3033132"/>
            <a:ext cx="1483112" cy="669073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/>
              <a:t>MiCA</a:t>
            </a:r>
            <a:endParaRPr lang="es-ES" b="1" dirty="0"/>
          </a:p>
        </p:txBody>
      </p:sp>
      <p:sp>
        <p:nvSpPr>
          <p:cNvPr id="9" name="Triángulo 8">
            <a:extLst>
              <a:ext uri="{FF2B5EF4-FFF2-40B4-BE49-F238E27FC236}">
                <a16:creationId xmlns:a16="http://schemas.microsoft.com/office/drawing/2014/main" id="{7CABB6E6-F268-518B-C960-771BE511BEEB}"/>
              </a:ext>
            </a:extLst>
          </p:cNvPr>
          <p:cNvSpPr/>
          <p:nvPr/>
        </p:nvSpPr>
        <p:spPr>
          <a:xfrm>
            <a:off x="9177454" y="4059044"/>
            <a:ext cx="2062976" cy="1694986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6CE6A0B-1817-1D4B-C707-8771B303DF66}"/>
              </a:ext>
            </a:extLst>
          </p:cNvPr>
          <p:cNvSpPr txBox="1"/>
          <p:nvPr/>
        </p:nvSpPr>
        <p:spPr>
          <a:xfrm>
            <a:off x="9528719" y="4963206"/>
            <a:ext cx="14162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>
                <a:solidFill>
                  <a:schemeClr val="bg1"/>
                </a:solidFill>
              </a:rPr>
              <a:t>Cloud Computing 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5EA6D0D0-C2EA-102F-8074-1F757B13267C}"/>
              </a:ext>
            </a:extLst>
          </p:cNvPr>
          <p:cNvSpPr/>
          <p:nvPr/>
        </p:nvSpPr>
        <p:spPr>
          <a:xfrm>
            <a:off x="3201992" y="935640"/>
            <a:ext cx="1237785" cy="117087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C533C41-F559-AAC5-0D14-97C293E300E6}"/>
              </a:ext>
            </a:extLst>
          </p:cNvPr>
          <p:cNvSpPr txBox="1"/>
          <p:nvPr/>
        </p:nvSpPr>
        <p:spPr>
          <a:xfrm>
            <a:off x="3289345" y="1091759"/>
            <a:ext cx="1048214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>
                <a:solidFill>
                  <a:schemeClr val="bg1"/>
                </a:solidFill>
              </a:rPr>
              <a:t>Revised</a:t>
            </a:r>
            <a:r>
              <a:rPr lang="es-ES" sz="1600" b="1" dirty="0">
                <a:solidFill>
                  <a:schemeClr val="bg1"/>
                </a:solidFill>
              </a:rPr>
              <a:t> </a:t>
            </a:r>
            <a:r>
              <a:rPr lang="es-ES" sz="1600" b="1" dirty="0" err="1">
                <a:solidFill>
                  <a:schemeClr val="bg1"/>
                </a:solidFill>
              </a:rPr>
              <a:t>Product</a:t>
            </a:r>
            <a:r>
              <a:rPr lang="es-ES" sz="1600" b="1" dirty="0">
                <a:solidFill>
                  <a:schemeClr val="bg1"/>
                </a:solidFill>
              </a:rPr>
              <a:t> </a:t>
            </a:r>
            <a:r>
              <a:rPr lang="es-ES" sz="1600" b="1" dirty="0" err="1">
                <a:solidFill>
                  <a:schemeClr val="bg1"/>
                </a:solidFill>
              </a:rPr>
              <a:t>Liability</a:t>
            </a:r>
            <a:r>
              <a:rPr lang="es-ES" sz="16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30852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0817" y="609597"/>
            <a:ext cx="9415349" cy="111318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Triángulo 10"/>
          <p:cNvSpPr/>
          <p:nvPr/>
        </p:nvSpPr>
        <p:spPr>
          <a:xfrm rot="19643856">
            <a:off x="9470266" y="536518"/>
            <a:ext cx="1179129" cy="956612"/>
          </a:xfrm>
          <a:prstGeom prst="triangl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CuadroTexto 12"/>
          <p:cNvSpPr txBox="1"/>
          <p:nvPr/>
        </p:nvSpPr>
        <p:spPr>
          <a:xfrm>
            <a:off x="516836" y="954152"/>
            <a:ext cx="8736334" cy="4770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La nueva Arquitectura de la Economía Digital</a:t>
            </a:r>
          </a:p>
        </p:txBody>
      </p:sp>
      <p:pic>
        <p:nvPicPr>
          <p:cNvPr id="14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067" y="3282082"/>
            <a:ext cx="791766" cy="701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041" y="3238028"/>
            <a:ext cx="792956" cy="70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28" y="3193975"/>
            <a:ext cx="791765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047" y="3202570"/>
            <a:ext cx="791765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n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017" y="3138276"/>
            <a:ext cx="791766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Conector recto 18"/>
          <p:cNvCxnSpPr/>
          <p:nvPr/>
        </p:nvCxnSpPr>
        <p:spPr>
          <a:xfrm flipV="1">
            <a:off x="1441900" y="2668720"/>
            <a:ext cx="1183315" cy="495490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>
            <a:off x="3574832" y="2642787"/>
            <a:ext cx="1388935" cy="525256"/>
          </a:xfrm>
          <a:prstGeom prst="line">
            <a:avLst/>
          </a:prstGeom>
          <a:ln w="5715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 flipH="1">
            <a:off x="2344393" y="2812322"/>
            <a:ext cx="454014" cy="549272"/>
          </a:xfrm>
          <a:prstGeom prst="line">
            <a:avLst/>
          </a:prstGeom>
          <a:ln w="57150" cmpd="sng">
            <a:solidFill>
              <a:srgbClr val="008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 flipH="1">
            <a:off x="3098059" y="2403661"/>
            <a:ext cx="54769" cy="852488"/>
          </a:xfrm>
          <a:prstGeom prst="line">
            <a:avLst/>
          </a:prstGeom>
          <a:ln w="57150" cmpd="sng">
            <a:solidFill>
              <a:srgbClr val="008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3441619" y="2786389"/>
            <a:ext cx="519643" cy="495693"/>
          </a:xfrm>
          <a:prstGeom prst="line">
            <a:avLst/>
          </a:prstGeom>
          <a:ln w="57150" cmpd="sng">
            <a:solidFill>
              <a:srgbClr val="008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Elipse 23"/>
          <p:cNvSpPr/>
          <p:nvPr/>
        </p:nvSpPr>
        <p:spPr>
          <a:xfrm>
            <a:off x="885878" y="3990764"/>
            <a:ext cx="4593431" cy="26789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350"/>
          </a:p>
        </p:txBody>
      </p:sp>
      <p:sp>
        <p:nvSpPr>
          <p:cNvPr id="25" name="Elipse 24"/>
          <p:cNvSpPr/>
          <p:nvPr/>
        </p:nvSpPr>
        <p:spPr>
          <a:xfrm>
            <a:off x="2665194" y="2334679"/>
            <a:ext cx="909638" cy="55959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350"/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596" y="2833285"/>
            <a:ext cx="1435100" cy="508000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126" y="4980469"/>
            <a:ext cx="2128078" cy="357269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071" y="3822496"/>
            <a:ext cx="2491408" cy="1929054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308" y="3401914"/>
            <a:ext cx="1517926" cy="1517926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114" y="2768460"/>
            <a:ext cx="1497322" cy="705161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594" y="3655396"/>
            <a:ext cx="1904477" cy="1264444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1400" y="3655396"/>
            <a:ext cx="874521" cy="899882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941" y="2530556"/>
            <a:ext cx="1805169" cy="1245126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885878" y="4439478"/>
            <a:ext cx="45839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6"/>
                </a:solidFill>
                <a:latin typeface="Garamond" charset="0"/>
                <a:ea typeface="Garamond" charset="0"/>
                <a:cs typeface="Garamond" charset="0"/>
              </a:rPr>
              <a:t>La Economía Digital como una Economía de Plataformas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EC62085-F8D4-B243-8647-6474F783AB98}"/>
              </a:ext>
            </a:extLst>
          </p:cNvPr>
          <p:cNvSpPr txBox="1"/>
          <p:nvPr/>
        </p:nvSpPr>
        <p:spPr>
          <a:xfrm>
            <a:off x="1346271" y="5382218"/>
            <a:ext cx="333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Garamond" panose="02020404030301010803" pitchFamily="18" charset="0"/>
              </a:rPr>
              <a:t>© Teresa Rodríguez de las Heras </a:t>
            </a:r>
            <a:r>
              <a:rPr lang="es-ES" i="1" dirty="0" err="1">
                <a:latin typeface="Garamond" panose="02020404030301010803" pitchFamily="18" charset="0"/>
              </a:rPr>
              <a:t>Ballell</a:t>
            </a:r>
            <a:endParaRPr lang="es-ES" i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501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10817" y="596349"/>
            <a:ext cx="9415349" cy="111318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Rectángulo 9"/>
          <p:cNvSpPr/>
          <p:nvPr/>
        </p:nvSpPr>
        <p:spPr>
          <a:xfrm>
            <a:off x="404193" y="3293171"/>
            <a:ext cx="5935279" cy="1113183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Triángulo 10"/>
          <p:cNvSpPr/>
          <p:nvPr/>
        </p:nvSpPr>
        <p:spPr>
          <a:xfrm rot="19643856">
            <a:off x="9470266" y="523270"/>
            <a:ext cx="1179129" cy="956612"/>
          </a:xfrm>
          <a:prstGeom prst="triangl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Rectángulo 13"/>
          <p:cNvSpPr/>
          <p:nvPr/>
        </p:nvSpPr>
        <p:spPr>
          <a:xfrm>
            <a:off x="404191" y="1914940"/>
            <a:ext cx="9415349" cy="111318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5" name="Triángulo 14"/>
          <p:cNvSpPr/>
          <p:nvPr/>
        </p:nvSpPr>
        <p:spPr>
          <a:xfrm rot="19734555">
            <a:off x="9476894" y="1841859"/>
            <a:ext cx="1179129" cy="956612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Triángulo 16"/>
          <p:cNvSpPr/>
          <p:nvPr/>
        </p:nvSpPr>
        <p:spPr>
          <a:xfrm rot="19734555">
            <a:off x="5998196" y="3242197"/>
            <a:ext cx="1179129" cy="956612"/>
          </a:xfrm>
          <a:prstGeom prst="triangl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8" name="CuadroTexto 17"/>
          <p:cNvSpPr txBox="1"/>
          <p:nvPr/>
        </p:nvSpPr>
        <p:spPr>
          <a:xfrm>
            <a:off x="649356" y="3604588"/>
            <a:ext cx="5690115" cy="47705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Reglas orientadas a las plataformas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7487479" y="3432314"/>
            <a:ext cx="4157350" cy="124649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6"/>
                </a:solidFill>
                <a:latin typeface="Times New Roman" charset="0"/>
                <a:ea typeface="Times New Roman" charset="0"/>
                <a:cs typeface="Times New Roman" charset="0"/>
              </a:rPr>
              <a:t>Necesidad de una respuesta armonizada</a:t>
            </a:r>
          </a:p>
          <a:p>
            <a:pPr algn="ctr"/>
            <a:r>
              <a:rPr lang="es-ES_tradnl" sz="2500" i="1" dirty="0">
                <a:solidFill>
                  <a:schemeClr val="accent6"/>
                </a:solidFill>
                <a:latin typeface="Times New Roman" charset="0"/>
                <a:ea typeface="Times New Roman" charset="0"/>
                <a:cs typeface="Times New Roman" charset="0"/>
              </a:rPr>
              <a:t>¿responsabilidad?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23463" y="2219739"/>
            <a:ext cx="8736334" cy="4770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La inadecuación de las normas actuales (transaccionales)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516836" y="954152"/>
            <a:ext cx="8736334" cy="4770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La nueva Arquitectura de la Economía Digital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885003" y="5041975"/>
            <a:ext cx="4360403" cy="861774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DSA / DMA (UE)</a:t>
            </a:r>
          </a:p>
          <a:p>
            <a:pPr algn="ctr"/>
            <a:r>
              <a:rPr lang="es-ES_tradnl" sz="2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Garamond" charset="0"/>
                <a:ea typeface="Garamond" charset="0"/>
                <a:cs typeface="Garamond" charset="0"/>
              </a:rPr>
              <a:t>Otras iniciativas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AE11DEE-FCED-DC4E-9602-4DE1EB9E3895}"/>
              </a:ext>
            </a:extLst>
          </p:cNvPr>
          <p:cNvSpPr txBox="1"/>
          <p:nvPr/>
        </p:nvSpPr>
        <p:spPr>
          <a:xfrm>
            <a:off x="8400585" y="6194439"/>
            <a:ext cx="333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i="1" dirty="0">
                <a:latin typeface="Garamond" panose="02020404030301010803" pitchFamily="18" charset="0"/>
              </a:rPr>
              <a:t>© Teresa Rodríguez de las Heras </a:t>
            </a:r>
            <a:r>
              <a:rPr lang="es-ES" i="1" dirty="0" err="1">
                <a:latin typeface="Garamond" panose="02020404030301010803" pitchFamily="18" charset="0"/>
              </a:rPr>
              <a:t>Ballell</a:t>
            </a:r>
            <a:endParaRPr lang="es-ES" i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603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24672EEA-82B6-9797-D97C-8B940B46611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4741" y="1846076"/>
            <a:ext cx="6309953" cy="3435043"/>
            <a:chOff x="2274" y="1605"/>
            <a:chExt cx="7200" cy="4320"/>
          </a:xfrm>
        </p:grpSpPr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66335DF7-6C1D-257B-89BC-D2BA28AB995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274" y="1605"/>
              <a:ext cx="72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6" name="Oval 6">
              <a:extLst>
                <a:ext uri="{FF2B5EF4-FFF2-40B4-BE49-F238E27FC236}">
                  <a16:creationId xmlns:a16="http://schemas.microsoft.com/office/drawing/2014/main" id="{691DF1F9-17BA-0162-4DD3-D1D798FF9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1" y="1759"/>
              <a:ext cx="1072" cy="772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7" name="Oval 7">
              <a:extLst>
                <a:ext uri="{FF2B5EF4-FFF2-40B4-BE49-F238E27FC236}">
                  <a16:creationId xmlns:a16="http://schemas.microsoft.com/office/drawing/2014/main" id="{2ADEDD9F-E7DF-2735-9377-4F731A5F5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3" y="3765"/>
              <a:ext cx="613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6B2ECC7A-71F2-3566-36CE-1ED46FA7B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5" y="4691"/>
              <a:ext cx="613" cy="61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016A0D01-1191-34E0-AB1D-01503BE80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3" y="4691"/>
              <a:ext cx="614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0" name="Oval 10">
              <a:extLst>
                <a:ext uri="{FF2B5EF4-FFF2-40B4-BE49-F238E27FC236}">
                  <a16:creationId xmlns:a16="http://schemas.microsoft.com/office/drawing/2014/main" id="{7674BE75-1CE1-D62A-33AB-00E6DCB83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5" y="3765"/>
              <a:ext cx="612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C3E0F8F6-A1D9-FC1A-4B6B-163EA41255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06" y="2531"/>
              <a:ext cx="1685" cy="1234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A0EAE1F6-A77E-F368-2F3B-3A3969D660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85" y="2685"/>
              <a:ext cx="612" cy="185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D33526F5-5D54-14C8-F383-CC5244E0CD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57" y="2685"/>
              <a:ext cx="919" cy="185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4" name="Line 14">
              <a:extLst>
                <a:ext uri="{FF2B5EF4-FFF2-40B4-BE49-F238E27FC236}">
                  <a16:creationId xmlns:a16="http://schemas.microsoft.com/office/drawing/2014/main" id="{7863CC35-69E4-AF2B-86E7-099BF1AB30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17" y="2376"/>
              <a:ext cx="1838" cy="1389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5" name="Line 15">
              <a:extLst>
                <a:ext uri="{FF2B5EF4-FFF2-40B4-BE49-F238E27FC236}">
                  <a16:creationId xmlns:a16="http://schemas.microsoft.com/office/drawing/2014/main" id="{E8C6300D-38B9-67FD-7D07-0FF14464C2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06" y="4382"/>
              <a:ext cx="766" cy="463"/>
            </a:xfrm>
            <a:prstGeom prst="line">
              <a:avLst/>
            </a:prstGeom>
            <a:noFill/>
            <a:ln w="57150" cmpd="thickThin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6" name="Line 16">
              <a:extLst>
                <a:ext uri="{FF2B5EF4-FFF2-40B4-BE49-F238E27FC236}">
                  <a16:creationId xmlns:a16="http://schemas.microsoft.com/office/drawing/2014/main" id="{B1466C58-68F4-C00A-EE9B-75A896A7F0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1" y="5154"/>
              <a:ext cx="1379" cy="0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7" name="Line 17">
              <a:extLst>
                <a:ext uri="{FF2B5EF4-FFF2-40B4-BE49-F238E27FC236}">
                  <a16:creationId xmlns:a16="http://schemas.microsoft.com/office/drawing/2014/main" id="{747F5D66-103B-7A53-5DF1-16F230CAEB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89" y="4382"/>
              <a:ext cx="766" cy="463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8" name="Line 18">
              <a:extLst>
                <a:ext uri="{FF2B5EF4-FFF2-40B4-BE49-F238E27FC236}">
                  <a16:creationId xmlns:a16="http://schemas.microsoft.com/office/drawing/2014/main" id="{D8D0E9B2-DBBD-C73C-4313-F86998F9E2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9" y="4074"/>
              <a:ext cx="3064" cy="617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9" name="Line 19">
              <a:extLst>
                <a:ext uri="{FF2B5EF4-FFF2-40B4-BE49-F238E27FC236}">
                  <a16:creationId xmlns:a16="http://schemas.microsoft.com/office/drawing/2014/main" id="{45C6FC90-DFCA-D099-9D58-42303F4ABD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1" y="4074"/>
              <a:ext cx="2911" cy="771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20" name="Rectángulo 19">
            <a:extLst>
              <a:ext uri="{FF2B5EF4-FFF2-40B4-BE49-F238E27FC236}">
                <a16:creationId xmlns:a16="http://schemas.microsoft.com/office/drawing/2014/main" id="{2F9C0994-EB49-4CC8-775B-DC228C176D9E}"/>
              </a:ext>
            </a:extLst>
          </p:cNvPr>
          <p:cNvSpPr/>
          <p:nvPr/>
        </p:nvSpPr>
        <p:spPr>
          <a:xfrm>
            <a:off x="410818" y="596349"/>
            <a:ext cx="7557526" cy="111318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7E8C56B-5B1A-8AA3-F114-3A6CB07EE84B}"/>
              </a:ext>
            </a:extLst>
          </p:cNvPr>
          <p:cNvSpPr txBox="1"/>
          <p:nvPr/>
        </p:nvSpPr>
        <p:spPr>
          <a:xfrm>
            <a:off x="516836" y="954152"/>
            <a:ext cx="7012493" cy="4770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DSA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36571F67-020E-4842-DE62-FE2EDC2F3778}"/>
              </a:ext>
            </a:extLst>
          </p:cNvPr>
          <p:cNvSpPr/>
          <p:nvPr/>
        </p:nvSpPr>
        <p:spPr>
          <a:xfrm>
            <a:off x="7426508" y="5478385"/>
            <a:ext cx="4273464" cy="11131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EAF0494-F3C6-7CE2-C7AE-1EAFB4AC5A7F}"/>
              </a:ext>
            </a:extLst>
          </p:cNvPr>
          <p:cNvSpPr txBox="1"/>
          <p:nvPr/>
        </p:nvSpPr>
        <p:spPr>
          <a:xfrm>
            <a:off x="7560594" y="5796449"/>
            <a:ext cx="3965271" cy="4770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Reglamento de IA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E228FEFE-C25E-FBA3-3DDF-C8A2FBBE29E2}"/>
              </a:ext>
            </a:extLst>
          </p:cNvPr>
          <p:cNvSpPr/>
          <p:nvPr/>
        </p:nvSpPr>
        <p:spPr>
          <a:xfrm>
            <a:off x="8218714" y="596349"/>
            <a:ext cx="3708026" cy="111318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0E9F8F3-EC35-634D-573B-0ADE89B36AB3}"/>
              </a:ext>
            </a:extLst>
          </p:cNvPr>
          <p:cNvSpPr txBox="1"/>
          <p:nvPr/>
        </p:nvSpPr>
        <p:spPr>
          <a:xfrm>
            <a:off x="8263292" y="954152"/>
            <a:ext cx="3440611" cy="4770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DMA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521D37B-F2DA-6F55-5E30-ADDA81DBDACC}"/>
              </a:ext>
            </a:extLst>
          </p:cNvPr>
          <p:cNvSpPr txBox="1"/>
          <p:nvPr/>
        </p:nvSpPr>
        <p:spPr>
          <a:xfrm>
            <a:off x="6984694" y="2080602"/>
            <a:ext cx="4864480" cy="8617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DSA: Exención de responsabilidad (reglas generales y novedades)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F84F522-5F5F-9556-215B-B2B12D29FD85}"/>
              </a:ext>
            </a:extLst>
          </p:cNvPr>
          <p:cNvSpPr txBox="1"/>
          <p:nvPr/>
        </p:nvSpPr>
        <p:spPr>
          <a:xfrm>
            <a:off x="7013425" y="3226359"/>
            <a:ext cx="4864480" cy="8617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DSA: Obligaciones de diligencia debida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9B59506-7552-8336-2500-A806933B6275}"/>
              </a:ext>
            </a:extLst>
          </p:cNvPr>
          <p:cNvSpPr txBox="1"/>
          <p:nvPr/>
        </p:nvSpPr>
        <p:spPr>
          <a:xfrm>
            <a:off x="7067487" y="4352372"/>
            <a:ext cx="4864480" cy="8617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accent1"/>
                </a:solidFill>
                <a:latin typeface="Garamond" charset="0"/>
                <a:ea typeface="Garamond" charset="0"/>
                <a:cs typeface="Garamond" charset="0"/>
              </a:rPr>
              <a:t>DSA: Moderación de contenidos (automatización 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94FA65E0-117A-7D88-CA22-CD94F76F5D89}"/>
              </a:ext>
            </a:extLst>
          </p:cNvPr>
          <p:cNvSpPr/>
          <p:nvPr/>
        </p:nvSpPr>
        <p:spPr>
          <a:xfrm>
            <a:off x="516836" y="5473860"/>
            <a:ext cx="6275850" cy="11131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374F5C3-6E28-2919-B62E-0E634C1DB494}"/>
              </a:ext>
            </a:extLst>
          </p:cNvPr>
          <p:cNvSpPr txBox="1"/>
          <p:nvPr/>
        </p:nvSpPr>
        <p:spPr>
          <a:xfrm>
            <a:off x="701867" y="5606867"/>
            <a:ext cx="5823249" cy="8617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500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Revisión de la Directiva de responsabilidad por producto </a:t>
            </a:r>
          </a:p>
        </p:txBody>
      </p:sp>
    </p:spTree>
    <p:extLst>
      <p:ext uri="{BB962C8B-B14F-4D97-AF65-F5344CB8AC3E}">
        <p14:creationId xmlns:p14="http://schemas.microsoft.com/office/powerpoint/2010/main" val="393095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4FEC96A7-5BA6-B448-82DD-F59AE3D33DEE}"/>
              </a:ext>
            </a:extLst>
          </p:cNvPr>
          <p:cNvCxnSpPr>
            <a:cxnSpLocks/>
          </p:cNvCxnSpPr>
          <p:nvPr/>
        </p:nvCxnSpPr>
        <p:spPr>
          <a:xfrm>
            <a:off x="2158053" y="3238593"/>
            <a:ext cx="76422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6F8C831E-6D91-0348-A161-BE6B103E5E21}"/>
              </a:ext>
            </a:extLst>
          </p:cNvPr>
          <p:cNvSpPr txBox="1"/>
          <p:nvPr/>
        </p:nvSpPr>
        <p:spPr>
          <a:xfrm>
            <a:off x="1664729" y="2615447"/>
            <a:ext cx="1151085" cy="45935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385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1D4A77F-F1EF-2B4B-8945-1072CEED34A9}"/>
              </a:ext>
            </a:extLst>
          </p:cNvPr>
          <p:cNvSpPr txBox="1"/>
          <p:nvPr/>
        </p:nvSpPr>
        <p:spPr>
          <a:xfrm>
            <a:off x="9705064" y="2593342"/>
            <a:ext cx="1053221" cy="45935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385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DSA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7BE5076E-1305-8E43-9842-0196E88793A1}"/>
              </a:ext>
            </a:extLst>
          </p:cNvPr>
          <p:cNvCxnSpPr/>
          <p:nvPr/>
        </p:nvCxnSpPr>
        <p:spPr>
          <a:xfrm>
            <a:off x="3300490" y="3055909"/>
            <a:ext cx="0" cy="3730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6CAD410-6E23-0C40-82A6-55A1214E5CB2}"/>
              </a:ext>
            </a:extLst>
          </p:cNvPr>
          <p:cNvCxnSpPr/>
          <p:nvPr/>
        </p:nvCxnSpPr>
        <p:spPr>
          <a:xfrm>
            <a:off x="5619985" y="3052049"/>
            <a:ext cx="0" cy="3730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6847B63F-310A-5A4A-8739-CFE5B43F1C5B}"/>
              </a:ext>
            </a:extLst>
          </p:cNvPr>
          <p:cNvCxnSpPr/>
          <p:nvPr/>
        </p:nvCxnSpPr>
        <p:spPr>
          <a:xfrm>
            <a:off x="8320292" y="3052049"/>
            <a:ext cx="0" cy="3730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77DA10E-1D9D-9245-9364-1130C1518EBD}"/>
              </a:ext>
            </a:extLst>
          </p:cNvPr>
          <p:cNvSpPr txBox="1"/>
          <p:nvPr/>
        </p:nvSpPr>
        <p:spPr>
          <a:xfrm>
            <a:off x="2318171" y="3603217"/>
            <a:ext cx="1964638" cy="5816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Implementación irregular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F66FA2B-B4AB-B446-A63C-A81766C38E92}"/>
              </a:ext>
            </a:extLst>
          </p:cNvPr>
          <p:cNvSpPr txBox="1"/>
          <p:nvPr/>
        </p:nvSpPr>
        <p:spPr>
          <a:xfrm>
            <a:off x="4637666" y="3603217"/>
            <a:ext cx="1964638" cy="3370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Reglas sectoriales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AA40581-71B9-504E-B89A-44CF0D9D9FC8}"/>
              </a:ext>
            </a:extLst>
          </p:cNvPr>
          <p:cNvSpPr txBox="1"/>
          <p:nvPr/>
        </p:nvSpPr>
        <p:spPr>
          <a:xfrm>
            <a:off x="7595614" y="3534146"/>
            <a:ext cx="1420578" cy="5816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Decisiones del TJUE</a:t>
            </a: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65484333-7C46-594E-AC9A-531C8BC52BFC}"/>
              </a:ext>
            </a:extLst>
          </p:cNvPr>
          <p:cNvCxnSpPr/>
          <p:nvPr/>
        </p:nvCxnSpPr>
        <p:spPr>
          <a:xfrm flipH="1">
            <a:off x="4797776" y="4060803"/>
            <a:ext cx="822208" cy="649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482AA00B-1C1E-9645-8FFC-15D30FA1A743}"/>
              </a:ext>
            </a:extLst>
          </p:cNvPr>
          <p:cNvCxnSpPr/>
          <p:nvPr/>
        </p:nvCxnSpPr>
        <p:spPr>
          <a:xfrm>
            <a:off x="5619985" y="4099407"/>
            <a:ext cx="796244" cy="610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2DE4B7A-129F-6744-9F6B-32DA25E77941}"/>
              </a:ext>
            </a:extLst>
          </p:cNvPr>
          <p:cNvSpPr txBox="1"/>
          <p:nvPr/>
        </p:nvSpPr>
        <p:spPr>
          <a:xfrm>
            <a:off x="3577446" y="4889361"/>
            <a:ext cx="1964637" cy="58169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Directiva Copyright art. 17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8BFAAEB-1CF9-FB41-AA24-CD96E089C1EA}"/>
              </a:ext>
            </a:extLst>
          </p:cNvPr>
          <p:cNvSpPr txBox="1"/>
          <p:nvPr/>
        </p:nvSpPr>
        <p:spPr>
          <a:xfrm>
            <a:off x="5667601" y="4887994"/>
            <a:ext cx="1964637" cy="58169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Directiva Audio-Visual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D6A43BA-9F25-314D-A7BA-F9BEFEB85874}"/>
              </a:ext>
            </a:extLst>
          </p:cNvPr>
          <p:cNvSpPr txBox="1"/>
          <p:nvPr/>
        </p:nvSpPr>
        <p:spPr>
          <a:xfrm>
            <a:off x="5542083" y="1390603"/>
            <a:ext cx="2713269" cy="82638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Responsabilización</a:t>
            </a:r>
            <a:r>
              <a:rPr lang="es-ES" sz="159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Recomendación y Comunicaciones</a:t>
            </a:r>
          </a:p>
        </p:txBody>
      </p:sp>
      <p:sp>
        <p:nvSpPr>
          <p:cNvPr id="23" name="Abrir llave 22">
            <a:extLst>
              <a:ext uri="{FF2B5EF4-FFF2-40B4-BE49-F238E27FC236}">
                <a16:creationId xmlns:a16="http://schemas.microsoft.com/office/drawing/2014/main" id="{D9F355D6-7EF2-F04A-A047-49E770C65DB0}"/>
              </a:ext>
            </a:extLst>
          </p:cNvPr>
          <p:cNvSpPr/>
          <p:nvPr/>
        </p:nvSpPr>
        <p:spPr>
          <a:xfrm rot="5400000">
            <a:off x="6574183" y="836884"/>
            <a:ext cx="705363" cy="375619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sz="167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D034924-B0F2-DA40-91EF-B581D6D3AE24}"/>
              </a:ext>
            </a:extLst>
          </p:cNvPr>
          <p:cNvSpPr txBox="1"/>
          <p:nvPr/>
        </p:nvSpPr>
        <p:spPr>
          <a:xfrm>
            <a:off x="9697745" y="3457143"/>
            <a:ext cx="1053221" cy="45935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385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DMA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4E11508-7D1A-EC4D-959C-74A142BA5FC8}"/>
              </a:ext>
            </a:extLst>
          </p:cNvPr>
          <p:cNvSpPr txBox="1"/>
          <p:nvPr/>
        </p:nvSpPr>
        <p:spPr>
          <a:xfrm>
            <a:off x="1823798" y="2254576"/>
            <a:ext cx="668511" cy="3770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dirty="0">
                <a:solidFill>
                  <a:schemeClr val="bg2"/>
                </a:solidFill>
                <a:latin typeface="Garamond" panose="02020404030301010803" pitchFamily="18" charset="0"/>
                <a:sym typeface="Calibri"/>
              </a:rPr>
              <a:t>2000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642EEFD-0192-1A41-B9F6-4E49BAF66278}"/>
              </a:ext>
            </a:extLst>
          </p:cNvPr>
          <p:cNvSpPr txBox="1"/>
          <p:nvPr/>
        </p:nvSpPr>
        <p:spPr>
          <a:xfrm>
            <a:off x="9800267" y="2254576"/>
            <a:ext cx="950698" cy="3770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dirty="0">
                <a:solidFill>
                  <a:schemeClr val="bg2"/>
                </a:solidFill>
                <a:latin typeface="Garamond" panose="02020404030301010803" pitchFamily="18" charset="0"/>
                <a:sym typeface="Calibri"/>
              </a:rPr>
              <a:t>2020+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6D6BC8E1-14A0-F54C-9165-46B2EE47BEC0}"/>
              </a:ext>
            </a:extLst>
          </p:cNvPr>
          <p:cNvCxnSpPr/>
          <p:nvPr/>
        </p:nvCxnSpPr>
        <p:spPr>
          <a:xfrm>
            <a:off x="9133114" y="3274119"/>
            <a:ext cx="0" cy="1775239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72575E2-79B3-824F-BAE9-A919891C5CAD}"/>
              </a:ext>
            </a:extLst>
          </p:cNvPr>
          <p:cNvSpPr txBox="1"/>
          <p:nvPr/>
        </p:nvSpPr>
        <p:spPr>
          <a:xfrm>
            <a:off x="8065019" y="5127380"/>
            <a:ext cx="1964637" cy="33701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Reglamento P2B</a:t>
            </a:r>
          </a:p>
        </p:txBody>
      </p:sp>
      <p:graphicFrame>
        <p:nvGraphicFramePr>
          <p:cNvPr id="26" name="Chart 3">
            <a:extLst>
              <a:ext uri="{FF2B5EF4-FFF2-40B4-BE49-F238E27FC236}">
                <a16:creationId xmlns:a16="http://schemas.microsoft.com/office/drawing/2014/main" id="{CAA49904-63CA-FF19-DC9D-82D001A5757B}"/>
              </a:ext>
            </a:extLst>
          </p:cNvPr>
          <p:cNvGraphicFramePr/>
          <p:nvPr/>
        </p:nvGraphicFramePr>
        <p:xfrm>
          <a:off x="1249296" y="0"/>
          <a:ext cx="9797143" cy="6731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0920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4FEC96A7-5BA6-B448-82DD-F59AE3D33DEE}"/>
              </a:ext>
            </a:extLst>
          </p:cNvPr>
          <p:cNvCxnSpPr>
            <a:cxnSpLocks/>
          </p:cNvCxnSpPr>
          <p:nvPr/>
        </p:nvCxnSpPr>
        <p:spPr>
          <a:xfrm>
            <a:off x="2158053" y="3238593"/>
            <a:ext cx="76422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6F8C831E-6D91-0348-A161-BE6B103E5E21}"/>
              </a:ext>
            </a:extLst>
          </p:cNvPr>
          <p:cNvSpPr txBox="1"/>
          <p:nvPr/>
        </p:nvSpPr>
        <p:spPr>
          <a:xfrm>
            <a:off x="1664729" y="2615447"/>
            <a:ext cx="1151085" cy="45935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385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1D4A77F-F1EF-2B4B-8945-1072CEED34A9}"/>
              </a:ext>
            </a:extLst>
          </p:cNvPr>
          <p:cNvSpPr txBox="1"/>
          <p:nvPr/>
        </p:nvSpPr>
        <p:spPr>
          <a:xfrm>
            <a:off x="9705064" y="2593342"/>
            <a:ext cx="1053221" cy="45935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385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DSA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7BE5076E-1305-8E43-9842-0196E88793A1}"/>
              </a:ext>
            </a:extLst>
          </p:cNvPr>
          <p:cNvCxnSpPr/>
          <p:nvPr/>
        </p:nvCxnSpPr>
        <p:spPr>
          <a:xfrm>
            <a:off x="3300490" y="3055909"/>
            <a:ext cx="0" cy="3730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6CAD410-6E23-0C40-82A6-55A1214E5CB2}"/>
              </a:ext>
            </a:extLst>
          </p:cNvPr>
          <p:cNvCxnSpPr/>
          <p:nvPr/>
        </p:nvCxnSpPr>
        <p:spPr>
          <a:xfrm>
            <a:off x="5619985" y="3052049"/>
            <a:ext cx="0" cy="3730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6847B63F-310A-5A4A-8739-CFE5B43F1C5B}"/>
              </a:ext>
            </a:extLst>
          </p:cNvPr>
          <p:cNvCxnSpPr/>
          <p:nvPr/>
        </p:nvCxnSpPr>
        <p:spPr>
          <a:xfrm>
            <a:off x="8320292" y="3052049"/>
            <a:ext cx="0" cy="3730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77DA10E-1D9D-9245-9364-1130C1518EBD}"/>
              </a:ext>
            </a:extLst>
          </p:cNvPr>
          <p:cNvSpPr txBox="1"/>
          <p:nvPr/>
        </p:nvSpPr>
        <p:spPr>
          <a:xfrm>
            <a:off x="2318171" y="3603217"/>
            <a:ext cx="1964638" cy="5816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Implementación irregular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F66FA2B-B4AB-B446-A63C-A81766C38E92}"/>
              </a:ext>
            </a:extLst>
          </p:cNvPr>
          <p:cNvSpPr txBox="1"/>
          <p:nvPr/>
        </p:nvSpPr>
        <p:spPr>
          <a:xfrm>
            <a:off x="4637666" y="3603217"/>
            <a:ext cx="1964638" cy="3370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Reglas sectoriales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AA40581-71B9-504E-B89A-44CF0D9D9FC8}"/>
              </a:ext>
            </a:extLst>
          </p:cNvPr>
          <p:cNvSpPr txBox="1"/>
          <p:nvPr/>
        </p:nvSpPr>
        <p:spPr>
          <a:xfrm>
            <a:off x="7613397" y="3570166"/>
            <a:ext cx="1466989" cy="5816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Decisiones del TJUE</a:t>
            </a: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65484333-7C46-594E-AC9A-531C8BC52BFC}"/>
              </a:ext>
            </a:extLst>
          </p:cNvPr>
          <p:cNvCxnSpPr/>
          <p:nvPr/>
        </p:nvCxnSpPr>
        <p:spPr>
          <a:xfrm flipH="1">
            <a:off x="4797776" y="4060803"/>
            <a:ext cx="822208" cy="649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482AA00B-1C1E-9645-8FFC-15D30FA1A743}"/>
              </a:ext>
            </a:extLst>
          </p:cNvPr>
          <p:cNvCxnSpPr/>
          <p:nvPr/>
        </p:nvCxnSpPr>
        <p:spPr>
          <a:xfrm>
            <a:off x="5619985" y="4099407"/>
            <a:ext cx="796244" cy="610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2DE4B7A-129F-6744-9F6B-32DA25E77941}"/>
              </a:ext>
            </a:extLst>
          </p:cNvPr>
          <p:cNvSpPr txBox="1"/>
          <p:nvPr/>
        </p:nvSpPr>
        <p:spPr>
          <a:xfrm>
            <a:off x="3577446" y="4889361"/>
            <a:ext cx="1964637" cy="58169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Directiva Copyright art. 17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8BFAAEB-1CF9-FB41-AA24-CD96E089C1EA}"/>
              </a:ext>
            </a:extLst>
          </p:cNvPr>
          <p:cNvSpPr txBox="1"/>
          <p:nvPr/>
        </p:nvSpPr>
        <p:spPr>
          <a:xfrm>
            <a:off x="5667601" y="4887994"/>
            <a:ext cx="1964637" cy="58169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Directiva Audio-Visual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D6A43BA-9F25-314D-A7BA-F9BEFEB85874}"/>
              </a:ext>
            </a:extLst>
          </p:cNvPr>
          <p:cNvSpPr txBox="1"/>
          <p:nvPr/>
        </p:nvSpPr>
        <p:spPr>
          <a:xfrm>
            <a:off x="5520471" y="1707748"/>
            <a:ext cx="2713269" cy="82638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Responsabilización</a:t>
            </a:r>
            <a:r>
              <a:rPr lang="es-ES" sz="159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Recomendación y Comunicaciones</a:t>
            </a:r>
          </a:p>
        </p:txBody>
      </p:sp>
      <p:sp>
        <p:nvSpPr>
          <p:cNvPr id="23" name="Abrir llave 22">
            <a:extLst>
              <a:ext uri="{FF2B5EF4-FFF2-40B4-BE49-F238E27FC236}">
                <a16:creationId xmlns:a16="http://schemas.microsoft.com/office/drawing/2014/main" id="{D9F355D6-7EF2-F04A-A047-49E770C65DB0}"/>
              </a:ext>
            </a:extLst>
          </p:cNvPr>
          <p:cNvSpPr/>
          <p:nvPr/>
        </p:nvSpPr>
        <p:spPr>
          <a:xfrm rot="5400000">
            <a:off x="6574183" y="836884"/>
            <a:ext cx="705363" cy="375619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sz="167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D034924-B0F2-DA40-91EF-B581D6D3AE24}"/>
              </a:ext>
            </a:extLst>
          </p:cNvPr>
          <p:cNvSpPr txBox="1"/>
          <p:nvPr/>
        </p:nvSpPr>
        <p:spPr>
          <a:xfrm>
            <a:off x="9697745" y="3457143"/>
            <a:ext cx="1053221" cy="45935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385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DMA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4E11508-7D1A-EC4D-959C-74A142BA5FC8}"/>
              </a:ext>
            </a:extLst>
          </p:cNvPr>
          <p:cNvSpPr txBox="1"/>
          <p:nvPr/>
        </p:nvSpPr>
        <p:spPr>
          <a:xfrm>
            <a:off x="1823798" y="2254576"/>
            <a:ext cx="668511" cy="3770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dirty="0">
                <a:solidFill>
                  <a:schemeClr val="bg2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2000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642EEFD-0192-1A41-B9F6-4E49BAF66278}"/>
              </a:ext>
            </a:extLst>
          </p:cNvPr>
          <p:cNvSpPr txBox="1"/>
          <p:nvPr/>
        </p:nvSpPr>
        <p:spPr>
          <a:xfrm>
            <a:off x="9800267" y="2254576"/>
            <a:ext cx="950698" cy="3770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ctr" defTabSz="473256" hangingPunct="0"/>
            <a:r>
              <a:rPr lang="es-ES" sz="1906" dirty="0">
                <a:solidFill>
                  <a:schemeClr val="bg2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2020+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6D6BC8E1-14A0-F54C-9165-46B2EE47BEC0}"/>
              </a:ext>
            </a:extLst>
          </p:cNvPr>
          <p:cNvCxnSpPr/>
          <p:nvPr/>
        </p:nvCxnSpPr>
        <p:spPr>
          <a:xfrm>
            <a:off x="9133114" y="3274119"/>
            <a:ext cx="0" cy="1775239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972575E2-79B3-824F-BAE9-A919891C5CAD}"/>
              </a:ext>
            </a:extLst>
          </p:cNvPr>
          <p:cNvSpPr txBox="1"/>
          <p:nvPr/>
        </p:nvSpPr>
        <p:spPr>
          <a:xfrm>
            <a:off x="8065019" y="5127380"/>
            <a:ext cx="1964637" cy="33701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59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Reglamento P2B</a:t>
            </a:r>
          </a:p>
        </p:txBody>
      </p:sp>
    </p:spTree>
    <p:extLst>
      <p:ext uri="{BB962C8B-B14F-4D97-AF65-F5344CB8AC3E}">
        <p14:creationId xmlns:p14="http://schemas.microsoft.com/office/powerpoint/2010/main" val="263575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uadroTexto 23"/>
          <p:cNvSpPr txBox="1"/>
          <p:nvPr/>
        </p:nvSpPr>
        <p:spPr>
          <a:xfrm>
            <a:off x="2247610" y="561908"/>
            <a:ext cx="7786336" cy="70416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988" b="1" dirty="0">
                <a:solidFill>
                  <a:schemeClr val="bg1"/>
                </a:solidFill>
                <a:latin typeface="Garamond" charset="0"/>
                <a:ea typeface="Garamond" charset="0"/>
                <a:cs typeface="Garamond" charset="0"/>
              </a:rPr>
              <a:t>Concepto de plataforma: configuración jurídico-regulatoria y modelos de negocio</a:t>
            </a:r>
            <a:endParaRPr lang="en-GB" sz="1988" b="1" dirty="0">
              <a:solidFill>
                <a:schemeClr val="bg1"/>
              </a:solidFill>
              <a:latin typeface="Garamond" charset="0"/>
              <a:ea typeface="Garamond" charset="0"/>
              <a:cs typeface="Garamond" charset="0"/>
            </a:endParaRPr>
          </a:p>
        </p:txBody>
      </p:sp>
      <p:grpSp>
        <p:nvGrpSpPr>
          <p:cNvPr id="25" name="Group 4"/>
          <p:cNvGrpSpPr>
            <a:grpSpLocks noChangeAspect="1"/>
          </p:cNvGrpSpPr>
          <p:nvPr/>
        </p:nvGrpSpPr>
        <p:grpSpPr bwMode="auto">
          <a:xfrm>
            <a:off x="674741" y="1617476"/>
            <a:ext cx="6309953" cy="3435043"/>
            <a:chOff x="2274" y="1605"/>
            <a:chExt cx="7200" cy="4320"/>
          </a:xfrm>
        </p:grpSpPr>
        <p:sp>
          <p:nvSpPr>
            <p:cNvPr id="26" name="AutoShape 5"/>
            <p:cNvSpPr>
              <a:spLocks noChangeAspect="1" noChangeArrowheads="1"/>
            </p:cNvSpPr>
            <p:nvPr/>
          </p:nvSpPr>
          <p:spPr bwMode="auto">
            <a:xfrm>
              <a:off x="2274" y="1605"/>
              <a:ext cx="72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7" name="Oval 6"/>
            <p:cNvSpPr>
              <a:spLocks noChangeArrowheads="1"/>
            </p:cNvSpPr>
            <p:nvPr/>
          </p:nvSpPr>
          <p:spPr bwMode="auto">
            <a:xfrm>
              <a:off x="5491" y="1759"/>
              <a:ext cx="1072" cy="772"/>
            </a:xfrm>
            <a:prstGeom prst="ellipse">
              <a:avLst/>
            </a:prstGeom>
            <a:solidFill>
              <a:srgbClr val="0033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9" name="Oval 7"/>
            <p:cNvSpPr>
              <a:spLocks noChangeArrowheads="1"/>
            </p:cNvSpPr>
            <p:nvPr/>
          </p:nvSpPr>
          <p:spPr bwMode="auto">
            <a:xfrm>
              <a:off x="3193" y="3765"/>
              <a:ext cx="613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0" name="Oval 8"/>
            <p:cNvSpPr>
              <a:spLocks noChangeArrowheads="1"/>
            </p:cNvSpPr>
            <p:nvPr/>
          </p:nvSpPr>
          <p:spPr bwMode="auto">
            <a:xfrm>
              <a:off x="4725" y="4691"/>
              <a:ext cx="613" cy="618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1" name="Oval 9"/>
            <p:cNvSpPr>
              <a:spLocks noChangeArrowheads="1"/>
            </p:cNvSpPr>
            <p:nvPr/>
          </p:nvSpPr>
          <p:spPr bwMode="auto">
            <a:xfrm>
              <a:off x="7023" y="4691"/>
              <a:ext cx="614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2" name="Oval 10"/>
            <p:cNvSpPr>
              <a:spLocks noChangeArrowheads="1"/>
            </p:cNvSpPr>
            <p:nvPr/>
          </p:nvSpPr>
          <p:spPr bwMode="auto">
            <a:xfrm>
              <a:off x="8555" y="3765"/>
              <a:ext cx="612" cy="617"/>
            </a:xfrm>
            <a:prstGeom prst="ellipse">
              <a:avLst/>
            </a:prstGeom>
            <a:solidFill>
              <a:srgbClr val="6699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s-ES_tradnl" altLang="es-ES_tradnl" sz="1431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3" name="Line 11"/>
            <p:cNvSpPr>
              <a:spLocks noChangeShapeType="1"/>
            </p:cNvSpPr>
            <p:nvPr/>
          </p:nvSpPr>
          <p:spPr bwMode="auto">
            <a:xfrm flipV="1">
              <a:off x="3806" y="2531"/>
              <a:ext cx="1685" cy="1234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4" name="Line 12"/>
            <p:cNvSpPr>
              <a:spLocks noChangeShapeType="1"/>
            </p:cNvSpPr>
            <p:nvPr/>
          </p:nvSpPr>
          <p:spPr bwMode="auto">
            <a:xfrm flipH="1">
              <a:off x="5185" y="2685"/>
              <a:ext cx="612" cy="185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5" name="Line 13"/>
            <p:cNvSpPr>
              <a:spLocks noChangeShapeType="1"/>
            </p:cNvSpPr>
            <p:nvPr/>
          </p:nvSpPr>
          <p:spPr bwMode="auto">
            <a:xfrm>
              <a:off x="6257" y="2685"/>
              <a:ext cx="919" cy="185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6" name="Line 14"/>
            <p:cNvSpPr>
              <a:spLocks noChangeShapeType="1"/>
            </p:cNvSpPr>
            <p:nvPr/>
          </p:nvSpPr>
          <p:spPr bwMode="auto">
            <a:xfrm>
              <a:off x="6717" y="2376"/>
              <a:ext cx="1838" cy="1389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7" name="Line 15"/>
            <p:cNvSpPr>
              <a:spLocks noChangeShapeType="1"/>
            </p:cNvSpPr>
            <p:nvPr/>
          </p:nvSpPr>
          <p:spPr bwMode="auto">
            <a:xfrm>
              <a:off x="3806" y="4382"/>
              <a:ext cx="766" cy="463"/>
            </a:xfrm>
            <a:prstGeom prst="line">
              <a:avLst/>
            </a:prstGeom>
            <a:noFill/>
            <a:ln w="57150" cmpd="thickThin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8" name="Line 16"/>
            <p:cNvSpPr>
              <a:spLocks noChangeShapeType="1"/>
            </p:cNvSpPr>
            <p:nvPr/>
          </p:nvSpPr>
          <p:spPr bwMode="auto">
            <a:xfrm>
              <a:off x="5491" y="5154"/>
              <a:ext cx="1379" cy="0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9" name="Line 17"/>
            <p:cNvSpPr>
              <a:spLocks noChangeShapeType="1"/>
            </p:cNvSpPr>
            <p:nvPr/>
          </p:nvSpPr>
          <p:spPr bwMode="auto">
            <a:xfrm flipV="1">
              <a:off x="7789" y="4382"/>
              <a:ext cx="766" cy="463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40" name="Line 18"/>
            <p:cNvSpPr>
              <a:spLocks noChangeShapeType="1"/>
            </p:cNvSpPr>
            <p:nvPr/>
          </p:nvSpPr>
          <p:spPr bwMode="auto">
            <a:xfrm>
              <a:off x="3959" y="4074"/>
              <a:ext cx="3064" cy="617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41" name="Line 19"/>
            <p:cNvSpPr>
              <a:spLocks noChangeShapeType="1"/>
            </p:cNvSpPr>
            <p:nvPr/>
          </p:nvSpPr>
          <p:spPr bwMode="auto">
            <a:xfrm flipV="1">
              <a:off x="5491" y="4074"/>
              <a:ext cx="2911" cy="771"/>
            </a:xfrm>
            <a:prstGeom prst="line">
              <a:avLst/>
            </a:prstGeom>
            <a:noFill/>
            <a:ln w="76200" cmpd="tri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67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A2A7E045-08E8-6843-A296-875EEC46805B}"/>
              </a:ext>
            </a:extLst>
          </p:cNvPr>
          <p:cNvSpPr txBox="1"/>
          <p:nvPr/>
        </p:nvSpPr>
        <p:spPr>
          <a:xfrm>
            <a:off x="4699168" y="1519275"/>
            <a:ext cx="2687207" cy="826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90" b="1" dirty="0">
                <a:solidFill>
                  <a:schemeClr val="accent1"/>
                </a:solidFill>
                <a:latin typeface="Garamond" panose="02020404030301010803" pitchFamily="18" charset="0"/>
              </a:rPr>
              <a:t>Operador – </a:t>
            </a:r>
            <a:r>
              <a:rPr lang="es-ES" sz="1590" b="1" i="1" dirty="0">
                <a:solidFill>
                  <a:schemeClr val="accent1"/>
                </a:solidFill>
                <a:latin typeface="Garamond" panose="02020404030301010803" pitchFamily="18" charset="0"/>
              </a:rPr>
              <a:t>Prestador de servicios de intermediación en línea 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09668F7-7598-0C4C-BD03-B3ED1BDFB5D9}"/>
              </a:ext>
            </a:extLst>
          </p:cNvPr>
          <p:cNvSpPr txBox="1"/>
          <p:nvPr/>
        </p:nvSpPr>
        <p:spPr>
          <a:xfrm>
            <a:off x="432298" y="2894635"/>
            <a:ext cx="2373928" cy="337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90" b="1" dirty="0">
                <a:solidFill>
                  <a:schemeClr val="accent1"/>
                </a:solidFill>
                <a:latin typeface="Garamond" panose="02020404030301010803" pitchFamily="18" charset="0"/>
              </a:rPr>
              <a:t>Usuario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280D4AD-3FDA-2140-8692-1E809A5BE63F}"/>
              </a:ext>
            </a:extLst>
          </p:cNvPr>
          <p:cNvSpPr txBox="1"/>
          <p:nvPr/>
        </p:nvSpPr>
        <p:spPr>
          <a:xfrm>
            <a:off x="650225" y="4893015"/>
            <a:ext cx="10981105" cy="16226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493" tIns="41493" rIns="41493" bIns="41493" numCol="1" spcCol="38100" rtlCol="0" anchor="t">
            <a:spAutoFit/>
          </a:bodyPr>
          <a:lstStyle/>
          <a:p>
            <a:pPr algn="just"/>
            <a:r>
              <a:rPr lang="es-ES" sz="20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«plataforma en línea»: un prestador de un servicio de alojamiento de datos que, a petición de un destinatario del servicio, almacena y difunde al público información, salvo que esa actividad sea una característica menor y puramente auxiliar de otro servicio y, por razones objetivas y técnicas, no pueda utilizarse sin ese otro servicio, y la integración de la característica en el otro servicio no sea un medio para eludir la aplicabilidad del presente Reglamento</a:t>
            </a:r>
            <a:endParaRPr lang="es-ES" sz="20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  <a:sym typeface="Calibri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FD74F61-3C1B-7646-A7EA-3F0367C3A7A3}"/>
              </a:ext>
            </a:extLst>
          </p:cNvPr>
          <p:cNvSpPr txBox="1"/>
          <p:nvPr/>
        </p:nvSpPr>
        <p:spPr>
          <a:xfrm>
            <a:off x="7517035" y="1498294"/>
            <a:ext cx="413881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solidFill>
                  <a:schemeClr val="accent2"/>
                </a:solidFill>
                <a:latin typeface="Garamond" panose="02020404030301010803" pitchFamily="18" charset="0"/>
              </a:rPr>
              <a:t>a). </a:t>
            </a:r>
            <a:r>
              <a:rPr lang="es-ES" sz="1600" b="1" dirty="0">
                <a:solidFill>
                  <a:schemeClr val="accent2"/>
                </a:solidFill>
                <a:latin typeface="Garamond" panose="02020404030301010803" pitchFamily="18" charset="0"/>
              </a:rPr>
              <a:t>servicios de la sociedad de la información</a:t>
            </a:r>
            <a:r>
              <a:rPr lang="es-ES" sz="1600" dirty="0">
                <a:solidFill>
                  <a:schemeClr val="accent2"/>
                </a:solidFill>
                <a:latin typeface="Garamond" panose="02020404030301010803" pitchFamily="18" charset="0"/>
              </a:rPr>
              <a:t>; </a:t>
            </a:r>
          </a:p>
          <a:p>
            <a:pPr algn="just"/>
            <a:r>
              <a:rPr lang="es-ES" sz="1600" dirty="0">
                <a:solidFill>
                  <a:schemeClr val="accent2"/>
                </a:solidFill>
                <a:latin typeface="Garamond" panose="02020404030301010803" pitchFamily="18" charset="0"/>
              </a:rPr>
              <a:t>b) permiten a los usuarios profesionales ofrecer bienes o servicios a los consumidores, con el objetivo de facilitar el </a:t>
            </a:r>
            <a:r>
              <a:rPr lang="es-ES" sz="1600" b="1" dirty="0">
                <a:solidFill>
                  <a:schemeClr val="accent2"/>
                </a:solidFill>
                <a:latin typeface="Garamond" panose="02020404030301010803" pitchFamily="18" charset="0"/>
              </a:rPr>
              <a:t>inicio de transacciones directas </a:t>
            </a:r>
            <a:r>
              <a:rPr lang="es-ES" sz="1600" dirty="0">
                <a:solidFill>
                  <a:schemeClr val="accent2"/>
                </a:solidFill>
                <a:latin typeface="Garamond" panose="02020404030301010803" pitchFamily="18" charset="0"/>
              </a:rPr>
              <a:t>entre dichos usuarios profesionales y consumidores, con independencia de dónde aquellas concluyan; </a:t>
            </a:r>
          </a:p>
          <a:p>
            <a:pPr algn="just"/>
            <a:r>
              <a:rPr lang="es-ES" sz="1600" dirty="0">
                <a:solidFill>
                  <a:schemeClr val="accent2"/>
                </a:solidFill>
                <a:latin typeface="Garamond" panose="02020404030301010803" pitchFamily="18" charset="0"/>
              </a:rPr>
              <a:t>c) se prestan a los usuarios profesionales sobre la base de </a:t>
            </a:r>
            <a:r>
              <a:rPr lang="es-ES" sz="1600" b="1" dirty="0">
                <a:solidFill>
                  <a:schemeClr val="accent2"/>
                </a:solidFill>
                <a:latin typeface="Garamond" panose="02020404030301010803" pitchFamily="18" charset="0"/>
              </a:rPr>
              <a:t>relaciones contractuales </a:t>
            </a:r>
            <a:r>
              <a:rPr lang="es-ES" sz="1600" dirty="0">
                <a:solidFill>
                  <a:schemeClr val="accent2"/>
                </a:solidFill>
                <a:latin typeface="Garamond" panose="02020404030301010803" pitchFamily="18" charset="0"/>
              </a:rPr>
              <a:t>entre el proveedor de los servicios y los usuarios profesionales</a:t>
            </a:r>
          </a:p>
        </p:txBody>
      </p:sp>
    </p:spTree>
    <p:extLst>
      <p:ext uri="{BB962C8B-B14F-4D97-AF65-F5344CB8AC3E}">
        <p14:creationId xmlns:p14="http://schemas.microsoft.com/office/powerpoint/2010/main" val="3912294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</TotalTime>
  <Words>1470</Words>
  <Application>Microsoft Macintosh PowerPoint</Application>
  <PresentationFormat>Panorámica</PresentationFormat>
  <Paragraphs>236</Paragraphs>
  <Slides>29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Garamond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TERESA RODRÍGUEZ DE LAS HERAS BALLELL</cp:lastModifiedBy>
  <cp:revision>46</cp:revision>
  <cp:lastPrinted>2020-12-10T16:19:35Z</cp:lastPrinted>
  <dcterms:created xsi:type="dcterms:W3CDTF">2018-03-08T11:01:21Z</dcterms:created>
  <dcterms:modified xsi:type="dcterms:W3CDTF">2024-03-13T18:19:59Z</dcterms:modified>
</cp:coreProperties>
</file>